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1"/>
  </p:notesMasterIdLst>
  <p:handoutMasterIdLst>
    <p:handoutMasterId r:id="rId22"/>
  </p:handoutMasterIdLst>
  <p:sldIdLst>
    <p:sldId id="271" r:id="rId2"/>
    <p:sldId id="257" r:id="rId3"/>
    <p:sldId id="258" r:id="rId4"/>
    <p:sldId id="259" r:id="rId5"/>
    <p:sldId id="260" r:id="rId6"/>
    <p:sldId id="261" r:id="rId7"/>
    <p:sldId id="262" r:id="rId8"/>
    <p:sldId id="263" r:id="rId9"/>
    <p:sldId id="264" r:id="rId10"/>
    <p:sldId id="267" r:id="rId11"/>
    <p:sldId id="269" r:id="rId12"/>
    <p:sldId id="273" r:id="rId13"/>
    <p:sldId id="274" r:id="rId14"/>
    <p:sldId id="275" r:id="rId15"/>
    <p:sldId id="270" r:id="rId16"/>
    <p:sldId id="265" r:id="rId17"/>
    <p:sldId id="266" r:id="rId18"/>
    <p:sldId id="276" r:id="rId19"/>
    <p:sldId id="272" r:id="rId20"/>
  </p:sldIdLst>
  <p:sldSz cx="12192000" cy="6858000"/>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9745" autoAdjust="0"/>
  </p:normalViewPr>
  <p:slideViewPr>
    <p:cSldViewPr snapToGrid="0">
      <p:cViewPr varScale="1">
        <p:scale>
          <a:sx n="58" d="100"/>
          <a:sy n="58" d="100"/>
        </p:scale>
        <p:origin x="12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550" tIns="45775" rIns="91550" bIns="45775" rtlCol="0"/>
          <a:lstStyle>
            <a:lvl1pPr algn="l">
              <a:defRPr sz="1200"/>
            </a:lvl1pPr>
          </a:lstStyle>
          <a:p>
            <a:endParaRPr lang="en-GB"/>
          </a:p>
        </p:txBody>
      </p:sp>
      <p:sp>
        <p:nvSpPr>
          <p:cNvPr id="3" name="Date Placeholder 2"/>
          <p:cNvSpPr>
            <a:spLocks noGrp="1"/>
          </p:cNvSpPr>
          <p:nvPr>
            <p:ph type="dt" sz="quarter" idx="1"/>
          </p:nvPr>
        </p:nvSpPr>
        <p:spPr>
          <a:xfrm>
            <a:off x="3854940" y="0"/>
            <a:ext cx="2949099" cy="498693"/>
          </a:xfrm>
          <a:prstGeom prst="rect">
            <a:avLst/>
          </a:prstGeom>
        </p:spPr>
        <p:txBody>
          <a:bodyPr vert="horz" lIns="91550" tIns="45775" rIns="91550" bIns="45775" rtlCol="0"/>
          <a:lstStyle>
            <a:lvl1pPr algn="r">
              <a:defRPr sz="1200"/>
            </a:lvl1pPr>
          </a:lstStyle>
          <a:p>
            <a:fld id="{04671991-C81B-4F46-B859-B3C417A92A4E}" type="datetimeFigureOut">
              <a:rPr lang="en-GB" smtClean="0"/>
              <a:t>28/03/2018</a:t>
            </a:fld>
            <a:endParaRPr lang="en-GB"/>
          </a:p>
        </p:txBody>
      </p:sp>
      <p:sp>
        <p:nvSpPr>
          <p:cNvPr id="4" name="Footer Placeholder 3"/>
          <p:cNvSpPr>
            <a:spLocks noGrp="1"/>
          </p:cNvSpPr>
          <p:nvPr>
            <p:ph type="ftr" sz="quarter" idx="2"/>
          </p:nvPr>
        </p:nvSpPr>
        <p:spPr>
          <a:xfrm>
            <a:off x="0" y="9440647"/>
            <a:ext cx="2949099" cy="498692"/>
          </a:xfrm>
          <a:prstGeom prst="rect">
            <a:avLst/>
          </a:prstGeom>
        </p:spPr>
        <p:txBody>
          <a:bodyPr vert="horz" lIns="91550" tIns="45775" rIns="91550" bIns="45775" rtlCol="0" anchor="b"/>
          <a:lstStyle>
            <a:lvl1pPr algn="l">
              <a:defRPr sz="1200"/>
            </a:lvl1pPr>
          </a:lstStyle>
          <a:p>
            <a:endParaRPr lang="en-GB"/>
          </a:p>
        </p:txBody>
      </p:sp>
      <p:sp>
        <p:nvSpPr>
          <p:cNvPr id="5" name="Slide Number Placeholder 4"/>
          <p:cNvSpPr>
            <a:spLocks noGrp="1"/>
          </p:cNvSpPr>
          <p:nvPr>
            <p:ph type="sldNum" sz="quarter" idx="3"/>
          </p:nvPr>
        </p:nvSpPr>
        <p:spPr>
          <a:xfrm>
            <a:off x="3854940" y="9440647"/>
            <a:ext cx="2949099" cy="498692"/>
          </a:xfrm>
          <a:prstGeom prst="rect">
            <a:avLst/>
          </a:prstGeom>
        </p:spPr>
        <p:txBody>
          <a:bodyPr vert="horz" lIns="91550" tIns="45775" rIns="91550" bIns="45775" rtlCol="0" anchor="b"/>
          <a:lstStyle>
            <a:lvl1pPr algn="r">
              <a:defRPr sz="1200"/>
            </a:lvl1pPr>
          </a:lstStyle>
          <a:p>
            <a:fld id="{EEFE8BFB-350E-490A-A274-D7FDBF372FF9}" type="slidenum">
              <a:rPr lang="en-GB" smtClean="0"/>
              <a:t>‹#›</a:t>
            </a:fld>
            <a:endParaRPr lang="en-GB"/>
          </a:p>
        </p:txBody>
      </p:sp>
    </p:spTree>
    <p:extLst>
      <p:ext uri="{BB962C8B-B14F-4D97-AF65-F5344CB8AC3E}">
        <p14:creationId xmlns:p14="http://schemas.microsoft.com/office/powerpoint/2010/main" val="29829970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550" tIns="45775" rIns="91550" bIns="45775" rtlCol="0"/>
          <a:lstStyle>
            <a:lvl1pPr algn="l">
              <a:defRPr sz="1200"/>
            </a:lvl1pPr>
          </a:lstStyle>
          <a:p>
            <a:endParaRPr lang="en-GB"/>
          </a:p>
        </p:txBody>
      </p:sp>
      <p:sp>
        <p:nvSpPr>
          <p:cNvPr id="3" name="Date Placeholder 2"/>
          <p:cNvSpPr>
            <a:spLocks noGrp="1"/>
          </p:cNvSpPr>
          <p:nvPr>
            <p:ph type="dt" idx="1"/>
          </p:nvPr>
        </p:nvSpPr>
        <p:spPr>
          <a:xfrm>
            <a:off x="3854940" y="0"/>
            <a:ext cx="2949099" cy="498693"/>
          </a:xfrm>
          <a:prstGeom prst="rect">
            <a:avLst/>
          </a:prstGeom>
        </p:spPr>
        <p:txBody>
          <a:bodyPr vert="horz" lIns="91550" tIns="45775" rIns="91550" bIns="45775" rtlCol="0"/>
          <a:lstStyle>
            <a:lvl1pPr algn="r">
              <a:defRPr sz="1200"/>
            </a:lvl1pPr>
          </a:lstStyle>
          <a:p>
            <a:fld id="{A2885264-9032-4E8C-A61D-E52233C4EE10}" type="datetimeFigureOut">
              <a:rPr lang="en-GB" smtClean="0"/>
              <a:t>28/03/2018</a:t>
            </a:fld>
            <a:endParaRPr lang="en-GB"/>
          </a:p>
        </p:txBody>
      </p:sp>
      <p:sp>
        <p:nvSpPr>
          <p:cNvPr id="4" name="Slide Image Placeholder 3"/>
          <p:cNvSpPr>
            <a:spLocks noGrp="1" noRot="1" noChangeAspect="1"/>
          </p:cNvSpPr>
          <p:nvPr>
            <p:ph type="sldImg" idx="2"/>
          </p:nvPr>
        </p:nvSpPr>
        <p:spPr>
          <a:xfrm>
            <a:off x="422275" y="1243013"/>
            <a:ext cx="5961063" cy="3354387"/>
          </a:xfrm>
          <a:prstGeom prst="rect">
            <a:avLst/>
          </a:prstGeom>
          <a:noFill/>
          <a:ln w="12700">
            <a:solidFill>
              <a:prstClr val="black"/>
            </a:solidFill>
          </a:ln>
        </p:spPr>
        <p:txBody>
          <a:bodyPr vert="horz" lIns="91550" tIns="45775" rIns="91550" bIns="45775" rtlCol="0" anchor="ctr"/>
          <a:lstStyle/>
          <a:p>
            <a:endParaRPr lang="en-GB"/>
          </a:p>
        </p:txBody>
      </p:sp>
      <p:sp>
        <p:nvSpPr>
          <p:cNvPr id="5" name="Notes Placeholder 4"/>
          <p:cNvSpPr>
            <a:spLocks noGrp="1"/>
          </p:cNvSpPr>
          <p:nvPr>
            <p:ph type="body" sz="quarter" idx="3"/>
          </p:nvPr>
        </p:nvSpPr>
        <p:spPr>
          <a:xfrm>
            <a:off x="680562" y="4783306"/>
            <a:ext cx="5444490" cy="3913615"/>
          </a:xfrm>
          <a:prstGeom prst="rect">
            <a:avLst/>
          </a:prstGeom>
        </p:spPr>
        <p:txBody>
          <a:bodyPr vert="horz" lIns="91550" tIns="45775" rIns="91550" bIns="45775"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0647"/>
            <a:ext cx="2949099" cy="498692"/>
          </a:xfrm>
          <a:prstGeom prst="rect">
            <a:avLst/>
          </a:prstGeom>
        </p:spPr>
        <p:txBody>
          <a:bodyPr vert="horz" lIns="91550" tIns="45775" rIns="91550" bIns="45775" rtlCol="0" anchor="b"/>
          <a:lstStyle>
            <a:lvl1pPr algn="l">
              <a:defRPr sz="1200"/>
            </a:lvl1pPr>
          </a:lstStyle>
          <a:p>
            <a:endParaRPr lang="en-GB"/>
          </a:p>
        </p:txBody>
      </p:sp>
      <p:sp>
        <p:nvSpPr>
          <p:cNvPr id="7" name="Slide Number Placeholder 6"/>
          <p:cNvSpPr>
            <a:spLocks noGrp="1"/>
          </p:cNvSpPr>
          <p:nvPr>
            <p:ph type="sldNum" sz="quarter" idx="5"/>
          </p:nvPr>
        </p:nvSpPr>
        <p:spPr>
          <a:xfrm>
            <a:off x="3854940" y="9440647"/>
            <a:ext cx="2949099" cy="498692"/>
          </a:xfrm>
          <a:prstGeom prst="rect">
            <a:avLst/>
          </a:prstGeom>
        </p:spPr>
        <p:txBody>
          <a:bodyPr vert="horz" lIns="91550" tIns="45775" rIns="91550" bIns="45775" rtlCol="0" anchor="b"/>
          <a:lstStyle>
            <a:lvl1pPr algn="r">
              <a:defRPr sz="1200"/>
            </a:lvl1pPr>
          </a:lstStyle>
          <a:p>
            <a:fld id="{84EA63D6-1A51-46BD-B06C-4B03D0D5BE8D}" type="slidenum">
              <a:rPr lang="en-GB" smtClean="0"/>
              <a:t>‹#›</a:t>
            </a:fld>
            <a:endParaRPr lang="en-GB"/>
          </a:p>
        </p:txBody>
      </p:sp>
    </p:spTree>
    <p:extLst>
      <p:ext uri="{BB962C8B-B14F-4D97-AF65-F5344CB8AC3E}">
        <p14:creationId xmlns:p14="http://schemas.microsoft.com/office/powerpoint/2010/main" val="2369496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Personal introduction</a:t>
            </a:r>
            <a:r>
              <a:rPr lang="en-GB" baseline="0" dirty="0" smtClean="0"/>
              <a:t>  … experience of the peer review process and its purpose in supporting personal and school development </a:t>
            </a:r>
          </a:p>
          <a:p>
            <a:r>
              <a:rPr lang="en-GB" baseline="0" dirty="0" smtClean="0"/>
              <a:t>Overview of the workshop  aims   : </a:t>
            </a:r>
          </a:p>
          <a:p>
            <a:r>
              <a:rPr lang="en-GB" baseline="0" dirty="0" smtClean="0"/>
              <a:t>To explain the background to peer review</a:t>
            </a:r>
          </a:p>
          <a:p>
            <a:r>
              <a:rPr lang="en-GB" baseline="0" dirty="0" smtClean="0"/>
              <a:t>To explain the process of peer review </a:t>
            </a:r>
          </a:p>
          <a:p>
            <a:r>
              <a:rPr lang="en-GB" baseline="0" dirty="0" smtClean="0"/>
              <a:t>To have the opportunity to begin to plan for your own peer review project </a:t>
            </a:r>
            <a:endParaRPr lang="en-GB" dirty="0"/>
          </a:p>
        </p:txBody>
      </p:sp>
      <p:sp>
        <p:nvSpPr>
          <p:cNvPr id="4" name="Slide Number Placeholder 3"/>
          <p:cNvSpPr>
            <a:spLocks noGrp="1"/>
          </p:cNvSpPr>
          <p:nvPr>
            <p:ph type="sldNum" sz="quarter" idx="10"/>
          </p:nvPr>
        </p:nvSpPr>
        <p:spPr/>
        <p:txBody>
          <a:bodyPr/>
          <a:lstStyle/>
          <a:p>
            <a:fld id="{84EA63D6-1A51-46BD-B06C-4B03D0D5BE8D}" type="slidenum">
              <a:rPr lang="en-GB" smtClean="0"/>
              <a:t>1</a:t>
            </a:fld>
            <a:endParaRPr lang="en-GB"/>
          </a:p>
        </p:txBody>
      </p:sp>
    </p:spTree>
    <p:extLst>
      <p:ext uri="{BB962C8B-B14F-4D97-AF65-F5344CB8AC3E}">
        <p14:creationId xmlns:p14="http://schemas.microsoft.com/office/powerpoint/2010/main" val="2393953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Reflect on the process</a:t>
            </a:r>
            <a:r>
              <a:rPr lang="en-GB" baseline="0" dirty="0" smtClean="0"/>
              <a:t> from beginning to end </a:t>
            </a:r>
            <a:r>
              <a:rPr lang="en-GB" dirty="0" smtClean="0"/>
              <a:t>  </a:t>
            </a:r>
          </a:p>
          <a:p>
            <a:r>
              <a:rPr lang="en-GB" baseline="0" dirty="0" smtClean="0"/>
              <a:t>Real Review  … the group consisted of SLS HG HH Woodfield and facilitator … School wanted to prepare for Ofsted</a:t>
            </a:r>
          </a:p>
          <a:p>
            <a:r>
              <a:rPr lang="en-GB" baseline="0" dirty="0" smtClean="0"/>
              <a:t>Share marking checklist based on the </a:t>
            </a:r>
            <a:r>
              <a:rPr lang="en-GB" baseline="0" smtClean="0"/>
              <a:t>marking policy </a:t>
            </a:r>
            <a:endParaRPr lang="en-GB" baseline="0" dirty="0" smtClean="0"/>
          </a:p>
          <a:p>
            <a:r>
              <a:rPr lang="en-GB" baseline="0" dirty="0" smtClean="0"/>
              <a:t>   </a:t>
            </a:r>
            <a:endParaRPr lang="en-GB" dirty="0"/>
          </a:p>
        </p:txBody>
      </p:sp>
      <p:sp>
        <p:nvSpPr>
          <p:cNvPr id="4" name="Slide Number Placeholder 3"/>
          <p:cNvSpPr>
            <a:spLocks noGrp="1"/>
          </p:cNvSpPr>
          <p:nvPr>
            <p:ph type="sldNum" sz="quarter" idx="10"/>
          </p:nvPr>
        </p:nvSpPr>
        <p:spPr/>
        <p:txBody>
          <a:bodyPr/>
          <a:lstStyle/>
          <a:p>
            <a:fld id="{84EA63D6-1A51-46BD-B06C-4B03D0D5BE8D}" type="slidenum">
              <a:rPr lang="en-GB" smtClean="0"/>
              <a:t>10</a:t>
            </a:fld>
            <a:endParaRPr lang="en-GB"/>
          </a:p>
        </p:txBody>
      </p:sp>
    </p:spTree>
    <p:extLst>
      <p:ext uri="{BB962C8B-B14F-4D97-AF65-F5344CB8AC3E}">
        <p14:creationId xmlns:p14="http://schemas.microsoft.com/office/powerpoint/2010/main" val="15008487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4EA63D6-1A51-46BD-B06C-4B03D0D5BE8D}" type="slidenum">
              <a:rPr lang="en-GB" smtClean="0"/>
              <a:t>11</a:t>
            </a:fld>
            <a:endParaRPr lang="en-GB"/>
          </a:p>
        </p:txBody>
      </p:sp>
    </p:spTree>
    <p:extLst>
      <p:ext uri="{BB962C8B-B14F-4D97-AF65-F5344CB8AC3E}">
        <p14:creationId xmlns:p14="http://schemas.microsoft.com/office/powerpoint/2010/main" val="9344468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4EA63D6-1A51-46BD-B06C-4B03D0D5BE8D}" type="slidenum">
              <a:rPr lang="en-GB" smtClean="0"/>
              <a:t>12</a:t>
            </a:fld>
            <a:endParaRPr lang="en-GB"/>
          </a:p>
        </p:txBody>
      </p:sp>
    </p:spTree>
    <p:extLst>
      <p:ext uri="{BB962C8B-B14F-4D97-AF65-F5344CB8AC3E}">
        <p14:creationId xmlns:p14="http://schemas.microsoft.com/office/powerpoint/2010/main" val="4226486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4EA63D6-1A51-46BD-B06C-4B03D0D5BE8D}" type="slidenum">
              <a:rPr lang="en-GB" smtClean="0"/>
              <a:t>13</a:t>
            </a:fld>
            <a:endParaRPr lang="en-GB"/>
          </a:p>
        </p:txBody>
      </p:sp>
    </p:spTree>
    <p:extLst>
      <p:ext uri="{BB962C8B-B14F-4D97-AF65-F5344CB8AC3E}">
        <p14:creationId xmlns:p14="http://schemas.microsoft.com/office/powerpoint/2010/main" val="36173675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4EA63D6-1A51-46BD-B06C-4B03D0D5BE8D}" type="slidenum">
              <a:rPr lang="en-GB" smtClean="0"/>
              <a:t>14</a:t>
            </a:fld>
            <a:endParaRPr lang="en-GB"/>
          </a:p>
        </p:txBody>
      </p:sp>
    </p:spTree>
    <p:extLst>
      <p:ext uri="{BB962C8B-B14F-4D97-AF65-F5344CB8AC3E}">
        <p14:creationId xmlns:p14="http://schemas.microsoft.com/office/powerpoint/2010/main" val="9554889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4EA63D6-1A51-46BD-B06C-4B03D0D5BE8D}" type="slidenum">
              <a:rPr lang="en-GB" smtClean="0"/>
              <a:t>15</a:t>
            </a:fld>
            <a:endParaRPr lang="en-GB"/>
          </a:p>
        </p:txBody>
      </p:sp>
    </p:spTree>
    <p:extLst>
      <p:ext uri="{BB962C8B-B14F-4D97-AF65-F5344CB8AC3E}">
        <p14:creationId xmlns:p14="http://schemas.microsoft.com/office/powerpoint/2010/main" val="14378412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On </a:t>
            </a:r>
            <a:r>
              <a:rPr lang="en-GB" dirty="0" smtClean="0"/>
              <a:t>the</a:t>
            </a:r>
            <a:r>
              <a:rPr lang="en-GB" baseline="0" dirty="0" smtClean="0"/>
              <a:t> handout </a:t>
            </a:r>
            <a:r>
              <a:rPr lang="en-GB" dirty="0" smtClean="0"/>
              <a:t> </a:t>
            </a:r>
            <a:r>
              <a:rPr lang="en-GB" dirty="0" smtClean="0"/>
              <a:t>outline </a:t>
            </a:r>
            <a:r>
              <a:rPr lang="en-GB" baseline="0" dirty="0" smtClean="0"/>
              <a:t> some ideas for the following questions </a:t>
            </a:r>
            <a:endParaRPr lang="en-GB" dirty="0"/>
          </a:p>
        </p:txBody>
      </p:sp>
      <p:sp>
        <p:nvSpPr>
          <p:cNvPr id="4" name="Slide Number Placeholder 3"/>
          <p:cNvSpPr>
            <a:spLocks noGrp="1"/>
          </p:cNvSpPr>
          <p:nvPr>
            <p:ph type="sldNum" sz="quarter" idx="10"/>
          </p:nvPr>
        </p:nvSpPr>
        <p:spPr/>
        <p:txBody>
          <a:bodyPr/>
          <a:lstStyle/>
          <a:p>
            <a:fld id="{84EA63D6-1A51-46BD-B06C-4B03D0D5BE8D}" type="slidenum">
              <a:rPr lang="en-GB" smtClean="0"/>
              <a:t>16</a:t>
            </a:fld>
            <a:endParaRPr lang="en-GB"/>
          </a:p>
        </p:txBody>
      </p:sp>
    </p:spTree>
    <p:extLst>
      <p:ext uri="{BB962C8B-B14F-4D97-AF65-F5344CB8AC3E}">
        <p14:creationId xmlns:p14="http://schemas.microsoft.com/office/powerpoint/2010/main" val="37336945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Move into arbitrary geographical groups </a:t>
            </a:r>
            <a:r>
              <a:rPr lang="en-GB" baseline="0" dirty="0" smtClean="0"/>
              <a:t> and spend the next XX minutes to reflect and consider  how you could make a peer group work with those around your table </a:t>
            </a:r>
          </a:p>
          <a:p>
            <a:endParaRPr lang="en-GB" dirty="0"/>
          </a:p>
        </p:txBody>
      </p:sp>
      <p:sp>
        <p:nvSpPr>
          <p:cNvPr id="4" name="Slide Number Placeholder 3"/>
          <p:cNvSpPr>
            <a:spLocks noGrp="1"/>
          </p:cNvSpPr>
          <p:nvPr>
            <p:ph type="sldNum" sz="quarter" idx="10"/>
          </p:nvPr>
        </p:nvSpPr>
        <p:spPr/>
        <p:txBody>
          <a:bodyPr/>
          <a:lstStyle/>
          <a:p>
            <a:fld id="{84EA63D6-1A51-46BD-B06C-4B03D0D5BE8D}" type="slidenum">
              <a:rPr lang="en-GB" smtClean="0"/>
              <a:t>17</a:t>
            </a:fld>
            <a:endParaRPr lang="en-GB"/>
          </a:p>
        </p:txBody>
      </p:sp>
    </p:spTree>
    <p:extLst>
      <p:ext uri="{BB962C8B-B14F-4D97-AF65-F5344CB8AC3E}">
        <p14:creationId xmlns:p14="http://schemas.microsoft.com/office/powerpoint/2010/main" val="7493032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Share next steps</a:t>
            </a:r>
            <a:endParaRPr lang="en-GB" dirty="0"/>
          </a:p>
        </p:txBody>
      </p:sp>
      <p:sp>
        <p:nvSpPr>
          <p:cNvPr id="4" name="Slide Number Placeholder 3"/>
          <p:cNvSpPr>
            <a:spLocks noGrp="1"/>
          </p:cNvSpPr>
          <p:nvPr>
            <p:ph type="sldNum" sz="quarter" idx="10"/>
          </p:nvPr>
        </p:nvSpPr>
        <p:spPr/>
        <p:txBody>
          <a:bodyPr/>
          <a:lstStyle/>
          <a:p>
            <a:fld id="{84EA63D6-1A51-46BD-B06C-4B03D0D5BE8D}" type="slidenum">
              <a:rPr lang="en-GB" smtClean="0"/>
              <a:t>18</a:t>
            </a:fld>
            <a:endParaRPr lang="en-GB"/>
          </a:p>
        </p:txBody>
      </p:sp>
    </p:spTree>
    <p:extLst>
      <p:ext uri="{BB962C8B-B14F-4D97-AF65-F5344CB8AC3E}">
        <p14:creationId xmlns:p14="http://schemas.microsoft.com/office/powerpoint/2010/main" val="30481370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4EA63D6-1A51-46BD-B06C-4B03D0D5BE8D}" type="slidenum">
              <a:rPr lang="en-GB" smtClean="0"/>
              <a:t>19</a:t>
            </a:fld>
            <a:endParaRPr lang="en-GB"/>
          </a:p>
        </p:txBody>
      </p:sp>
    </p:spTree>
    <p:extLst>
      <p:ext uri="{BB962C8B-B14F-4D97-AF65-F5344CB8AC3E}">
        <p14:creationId xmlns:p14="http://schemas.microsoft.com/office/powerpoint/2010/main" val="2723291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Reduction in funding</a:t>
            </a:r>
            <a:r>
              <a:rPr lang="en-GB" baseline="0" dirty="0" smtClean="0"/>
              <a:t> at National and Local level for advisory and inspection services … schools to take control of the process and provide evidence</a:t>
            </a:r>
          </a:p>
          <a:p>
            <a:r>
              <a:rPr lang="en-GB" baseline="0" dirty="0" smtClean="0"/>
              <a:t>Need for a cheaper and more manageable review/ moderation process that will help to drive school  improvement</a:t>
            </a:r>
            <a:endParaRPr lang="en-GB" dirty="0"/>
          </a:p>
        </p:txBody>
      </p:sp>
      <p:sp>
        <p:nvSpPr>
          <p:cNvPr id="4" name="Slide Number Placeholder 3"/>
          <p:cNvSpPr>
            <a:spLocks noGrp="1"/>
          </p:cNvSpPr>
          <p:nvPr>
            <p:ph type="sldNum" sz="quarter" idx="10"/>
          </p:nvPr>
        </p:nvSpPr>
        <p:spPr/>
        <p:txBody>
          <a:bodyPr/>
          <a:lstStyle/>
          <a:p>
            <a:fld id="{84EA63D6-1A51-46BD-B06C-4B03D0D5BE8D}" type="slidenum">
              <a:rPr lang="en-GB" smtClean="0"/>
              <a:t>2</a:t>
            </a:fld>
            <a:endParaRPr lang="en-GB"/>
          </a:p>
        </p:txBody>
      </p:sp>
    </p:spTree>
    <p:extLst>
      <p:ext uri="{BB962C8B-B14F-4D97-AF65-F5344CB8AC3E}">
        <p14:creationId xmlns:p14="http://schemas.microsoft.com/office/powerpoint/2010/main" val="268132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Historically Schools have been grouped as</a:t>
            </a:r>
            <a:r>
              <a:rPr lang="en-GB" baseline="0" dirty="0" smtClean="0"/>
              <a:t> learning communities/ clusters/ federations which have brought colleagues to the table with varying degrees of success</a:t>
            </a:r>
          </a:p>
          <a:p>
            <a:r>
              <a:rPr lang="en-GB" baseline="0" dirty="0" smtClean="0"/>
              <a:t>At best  groups are strategic … joint commissioning, sharing information …. But still no moderation/ structures</a:t>
            </a:r>
          </a:p>
          <a:p>
            <a:r>
              <a:rPr lang="en-GB" baseline="0" dirty="0" smtClean="0"/>
              <a:t>At worst  school are distrusting (see each other as competitors) have been a forum to organise sporting </a:t>
            </a:r>
            <a:r>
              <a:rPr lang="en-GB" baseline="0" dirty="0" smtClean="0"/>
              <a:t>fixtures</a:t>
            </a:r>
          </a:p>
          <a:p>
            <a:r>
              <a:rPr lang="en-GB" baseline="0" dirty="0" smtClean="0"/>
              <a:t>Geographically grouped  </a:t>
            </a:r>
            <a:endParaRPr lang="en-GB" baseline="0" dirty="0" smtClean="0"/>
          </a:p>
          <a:p>
            <a:r>
              <a:rPr lang="en-GB" dirty="0" smtClean="0"/>
              <a:t>Special Schools</a:t>
            </a:r>
            <a:r>
              <a:rPr lang="en-GB" baseline="0" dirty="0" smtClean="0"/>
              <a:t> have always been difficult to place… we have developed our own network</a:t>
            </a:r>
            <a:endParaRPr lang="en-GB" dirty="0"/>
          </a:p>
        </p:txBody>
      </p:sp>
      <p:sp>
        <p:nvSpPr>
          <p:cNvPr id="4" name="Slide Number Placeholder 3"/>
          <p:cNvSpPr>
            <a:spLocks noGrp="1"/>
          </p:cNvSpPr>
          <p:nvPr>
            <p:ph type="sldNum" sz="quarter" idx="10"/>
          </p:nvPr>
        </p:nvSpPr>
        <p:spPr/>
        <p:txBody>
          <a:bodyPr/>
          <a:lstStyle/>
          <a:p>
            <a:fld id="{84EA63D6-1A51-46BD-B06C-4B03D0D5BE8D}" type="slidenum">
              <a:rPr lang="en-GB" smtClean="0"/>
              <a:t>3</a:t>
            </a:fld>
            <a:endParaRPr lang="en-GB"/>
          </a:p>
        </p:txBody>
      </p:sp>
    </p:spTree>
    <p:extLst>
      <p:ext uri="{BB962C8B-B14F-4D97-AF65-F5344CB8AC3E}">
        <p14:creationId xmlns:p14="http://schemas.microsoft.com/office/powerpoint/2010/main" val="1595524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4EA63D6-1A51-46BD-B06C-4B03D0D5BE8D}" type="slidenum">
              <a:rPr lang="en-GB" smtClean="0"/>
              <a:t>4</a:t>
            </a:fld>
            <a:endParaRPr lang="en-GB"/>
          </a:p>
        </p:txBody>
      </p:sp>
    </p:spTree>
    <p:extLst>
      <p:ext uri="{BB962C8B-B14F-4D97-AF65-F5344CB8AC3E}">
        <p14:creationId xmlns:p14="http://schemas.microsoft.com/office/powerpoint/2010/main" val="11571196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If you are controlling the</a:t>
            </a:r>
            <a:r>
              <a:rPr lang="en-GB" baseline="0" dirty="0" smtClean="0"/>
              <a:t> process … you can define your partners and establish these on the basis of need/ similarity / colleague relationships</a:t>
            </a:r>
          </a:p>
          <a:p>
            <a:endParaRPr lang="en-GB" baseline="0" dirty="0" smtClean="0"/>
          </a:p>
          <a:p>
            <a:r>
              <a:rPr lang="en-GB" baseline="0" dirty="0" smtClean="0"/>
              <a:t>Professional Development : </a:t>
            </a:r>
          </a:p>
          <a:p>
            <a:r>
              <a:rPr lang="en-GB" baseline="0" dirty="0" smtClean="0"/>
              <a:t>Reviewing teams … exercise analytical/ auditing skills   sharpen knowledge, understanding and interpretation of information</a:t>
            </a:r>
          </a:p>
          <a:p>
            <a:r>
              <a:rPr lang="en-GB" baseline="0" dirty="0" smtClean="0"/>
              <a:t>Receiving school … controlled pressure / test systems and self evaluation </a:t>
            </a:r>
          </a:p>
          <a:p>
            <a:endParaRPr lang="en-GB" baseline="0" dirty="0" smtClean="0"/>
          </a:p>
          <a:p>
            <a:r>
              <a:rPr lang="en-GB" baseline="0" dirty="0" smtClean="0"/>
              <a:t> </a:t>
            </a:r>
          </a:p>
        </p:txBody>
      </p:sp>
      <p:sp>
        <p:nvSpPr>
          <p:cNvPr id="4" name="Slide Number Placeholder 3"/>
          <p:cNvSpPr>
            <a:spLocks noGrp="1"/>
          </p:cNvSpPr>
          <p:nvPr>
            <p:ph type="sldNum" sz="quarter" idx="10"/>
          </p:nvPr>
        </p:nvSpPr>
        <p:spPr/>
        <p:txBody>
          <a:bodyPr/>
          <a:lstStyle/>
          <a:p>
            <a:fld id="{84EA63D6-1A51-46BD-B06C-4B03D0D5BE8D}" type="slidenum">
              <a:rPr lang="en-GB" smtClean="0"/>
              <a:t>5</a:t>
            </a:fld>
            <a:endParaRPr lang="en-GB"/>
          </a:p>
        </p:txBody>
      </p:sp>
    </p:spTree>
    <p:extLst>
      <p:ext uri="{BB962C8B-B14F-4D97-AF65-F5344CB8AC3E}">
        <p14:creationId xmlns:p14="http://schemas.microsoft.com/office/powerpoint/2010/main" val="3512915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It will</a:t>
            </a:r>
            <a:r>
              <a:rPr lang="en-GB" baseline="0" dirty="0" smtClean="0"/>
              <a:t> generate work … however it should be information that is already accessible</a:t>
            </a:r>
          </a:p>
          <a:p>
            <a:r>
              <a:rPr lang="en-GB" baseline="0" dirty="0" smtClean="0"/>
              <a:t>Numbers of reviewers needs to be considered … especially if you are small provision .. Also can your SLT  leave the site to conduct a review</a:t>
            </a:r>
          </a:p>
          <a:p>
            <a:r>
              <a:rPr lang="en-GB" baseline="0" dirty="0" smtClean="0"/>
              <a:t>Busy day </a:t>
            </a:r>
          </a:p>
          <a:p>
            <a:r>
              <a:rPr lang="en-GB" baseline="0" dirty="0" smtClean="0"/>
              <a:t>Personal impact …  colleagues coming into your school …. Like being interviewed by your mates </a:t>
            </a:r>
            <a:endParaRPr lang="en-GB" dirty="0"/>
          </a:p>
        </p:txBody>
      </p:sp>
      <p:sp>
        <p:nvSpPr>
          <p:cNvPr id="4" name="Slide Number Placeholder 3"/>
          <p:cNvSpPr>
            <a:spLocks noGrp="1"/>
          </p:cNvSpPr>
          <p:nvPr>
            <p:ph type="sldNum" sz="quarter" idx="10"/>
          </p:nvPr>
        </p:nvSpPr>
        <p:spPr/>
        <p:txBody>
          <a:bodyPr/>
          <a:lstStyle/>
          <a:p>
            <a:fld id="{84EA63D6-1A51-46BD-B06C-4B03D0D5BE8D}" type="slidenum">
              <a:rPr lang="en-GB" smtClean="0"/>
              <a:t>6</a:t>
            </a:fld>
            <a:endParaRPr lang="en-GB"/>
          </a:p>
        </p:txBody>
      </p:sp>
    </p:spTree>
    <p:extLst>
      <p:ext uri="{BB962C8B-B14F-4D97-AF65-F5344CB8AC3E}">
        <p14:creationId xmlns:p14="http://schemas.microsoft.com/office/powerpoint/2010/main" val="29268852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Get on with it </a:t>
            </a:r>
            <a:endParaRPr lang="en-GB" dirty="0"/>
          </a:p>
        </p:txBody>
      </p:sp>
      <p:sp>
        <p:nvSpPr>
          <p:cNvPr id="4" name="Slide Number Placeholder 3"/>
          <p:cNvSpPr>
            <a:spLocks noGrp="1"/>
          </p:cNvSpPr>
          <p:nvPr>
            <p:ph type="sldNum" sz="quarter" idx="10"/>
          </p:nvPr>
        </p:nvSpPr>
        <p:spPr/>
        <p:txBody>
          <a:bodyPr/>
          <a:lstStyle/>
          <a:p>
            <a:fld id="{84EA63D6-1A51-46BD-B06C-4B03D0D5BE8D}" type="slidenum">
              <a:rPr lang="en-GB" smtClean="0"/>
              <a:t>7</a:t>
            </a:fld>
            <a:endParaRPr lang="en-GB"/>
          </a:p>
        </p:txBody>
      </p:sp>
    </p:spTree>
    <p:extLst>
      <p:ext uri="{BB962C8B-B14F-4D97-AF65-F5344CB8AC3E}">
        <p14:creationId xmlns:p14="http://schemas.microsoft.com/office/powerpoint/2010/main" val="2403211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4EA63D6-1A51-46BD-B06C-4B03D0D5BE8D}" type="slidenum">
              <a:rPr lang="en-GB" smtClean="0"/>
              <a:t>8</a:t>
            </a:fld>
            <a:endParaRPr lang="en-GB"/>
          </a:p>
        </p:txBody>
      </p:sp>
    </p:spTree>
    <p:extLst>
      <p:ext uri="{BB962C8B-B14F-4D97-AF65-F5344CB8AC3E}">
        <p14:creationId xmlns:p14="http://schemas.microsoft.com/office/powerpoint/2010/main" val="41815558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4EA63D6-1A51-46BD-B06C-4B03D0D5BE8D}" type="slidenum">
              <a:rPr lang="en-GB" smtClean="0"/>
              <a:t>9</a:t>
            </a:fld>
            <a:endParaRPr lang="en-GB"/>
          </a:p>
        </p:txBody>
      </p:sp>
    </p:spTree>
    <p:extLst>
      <p:ext uri="{BB962C8B-B14F-4D97-AF65-F5344CB8AC3E}">
        <p14:creationId xmlns:p14="http://schemas.microsoft.com/office/powerpoint/2010/main" val="2762493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3/28/2018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1521" y="1011382"/>
            <a:ext cx="5855133" cy="1096050"/>
          </a:xfrm>
        </p:spPr>
        <p:txBody>
          <a:bodyPr/>
          <a:lstStyle/>
          <a:p>
            <a:r>
              <a:rPr lang="en-GB" b="1" dirty="0"/>
              <a:t>PEER REVIEWS </a:t>
            </a:r>
            <a:endParaRPr lang="en-GB" dirty="0"/>
          </a:p>
        </p:txBody>
      </p:sp>
      <p:sp>
        <p:nvSpPr>
          <p:cNvPr id="5" name="Content Placeholder 4"/>
          <p:cNvSpPr>
            <a:spLocks noGrp="1"/>
          </p:cNvSpPr>
          <p:nvPr>
            <p:ph idx="1"/>
          </p:nvPr>
        </p:nvSpPr>
        <p:spPr>
          <a:xfrm>
            <a:off x="1321521" y="2107432"/>
            <a:ext cx="8534400" cy="1882677"/>
          </a:xfrm>
        </p:spPr>
        <p:txBody>
          <a:bodyPr/>
          <a:lstStyle/>
          <a:p>
            <a:r>
              <a:rPr lang="en-GB" b="1" dirty="0" smtClean="0"/>
              <a:t>Why</a:t>
            </a:r>
          </a:p>
          <a:p>
            <a:r>
              <a:rPr lang="en-GB" b="1" dirty="0" smtClean="0"/>
              <a:t>What </a:t>
            </a:r>
          </a:p>
          <a:p>
            <a:r>
              <a:rPr lang="en-GB" b="1" dirty="0" smtClean="0"/>
              <a:t>How</a:t>
            </a:r>
            <a:endParaRPr lang="en-GB" b="1" dirty="0"/>
          </a:p>
          <a:p>
            <a:endParaRPr lang="en-GB"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07040" y="5455990"/>
            <a:ext cx="993297" cy="990641"/>
          </a:xfrm>
          <a:prstGeom prst="rect">
            <a:avLst/>
          </a:prstGeom>
        </p:spPr>
      </p:pic>
      <p:sp>
        <p:nvSpPr>
          <p:cNvPr id="7" name="TextBox 6"/>
          <p:cNvSpPr txBox="1"/>
          <p:nvPr/>
        </p:nvSpPr>
        <p:spPr>
          <a:xfrm>
            <a:off x="4908591" y="1374741"/>
            <a:ext cx="4457081" cy="369332"/>
          </a:xfrm>
          <a:prstGeom prst="rect">
            <a:avLst/>
          </a:prstGeom>
          <a:noFill/>
        </p:spPr>
        <p:txBody>
          <a:bodyPr wrap="square" rtlCol="0">
            <a:spAutoFit/>
          </a:bodyPr>
          <a:lstStyle/>
          <a:p>
            <a:r>
              <a:rPr lang="en-GB" b="1" dirty="0" smtClean="0"/>
              <a:t>Neil Toplass (Executive </a:t>
            </a:r>
            <a:r>
              <a:rPr lang="en-GB" b="1" dirty="0" err="1" smtClean="0"/>
              <a:t>Headteacher</a:t>
            </a:r>
            <a:r>
              <a:rPr lang="en-GB" b="1" dirty="0" smtClean="0"/>
              <a:t>) </a:t>
            </a:r>
            <a:endParaRPr lang="en-GB" b="1" dirty="0"/>
          </a:p>
        </p:txBody>
      </p:sp>
    </p:spTree>
    <p:extLst>
      <p:ext uri="{BB962C8B-B14F-4D97-AF65-F5344CB8AC3E}">
        <p14:creationId xmlns:p14="http://schemas.microsoft.com/office/powerpoint/2010/main" val="6237596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sz="3600" b="1" dirty="0" smtClean="0">
                <a:solidFill>
                  <a:schemeClr val="tx1"/>
                </a:solidFill>
              </a:rPr>
              <a:t>Example Focus </a:t>
            </a:r>
          </a:p>
          <a:p>
            <a:endParaRPr lang="en-GB" dirty="0"/>
          </a:p>
          <a:p>
            <a:pPr algn="ctr">
              <a:lnSpc>
                <a:spcPct val="107000"/>
              </a:lnSpc>
              <a:spcAft>
                <a:spcPts val="800"/>
              </a:spcAft>
            </a:pPr>
            <a:r>
              <a:rPr lang="en-GB" b="1" dirty="0" smtClean="0">
                <a:latin typeface="Calibri" panose="020F0502020204030204" pitchFamily="34" charset="0"/>
                <a:ea typeface="Calibri" panose="020F0502020204030204" pitchFamily="34" charset="0"/>
                <a:cs typeface="Times New Roman" panose="02020603050405020304" pitchFamily="18" charset="0"/>
              </a:rPr>
              <a:t> </a:t>
            </a:r>
            <a:r>
              <a:rPr lang="en-GB" b="1" dirty="0">
                <a:latin typeface="Century Gothic" panose="020B0502020202020204" pitchFamily="34" charset="0"/>
                <a:ea typeface="Calibri" panose="020F0502020204030204" pitchFamily="34" charset="0"/>
                <a:cs typeface="Times New Roman" panose="02020603050405020304" pitchFamily="18" charset="0"/>
              </a:rPr>
              <a:t>Triangulation of Marking / </a:t>
            </a:r>
            <a:r>
              <a:rPr lang="en-GB" b="1" dirty="0" smtClean="0">
                <a:latin typeface="Century Gothic" panose="020B0502020202020204" pitchFamily="34" charset="0"/>
                <a:ea typeface="Calibri" panose="020F0502020204030204" pitchFamily="34" charset="0"/>
                <a:cs typeface="Times New Roman" panose="02020603050405020304" pitchFamily="18" charset="0"/>
              </a:rPr>
              <a:t>Assessment </a:t>
            </a:r>
            <a:r>
              <a:rPr lang="en-GB" b="1" dirty="0">
                <a:latin typeface="Century Gothic" panose="020B0502020202020204" pitchFamily="34" charset="0"/>
                <a:ea typeface="Calibri" panose="020F0502020204030204" pitchFamily="34" charset="0"/>
                <a:cs typeface="Times New Roman" panose="02020603050405020304" pitchFamily="18" charset="0"/>
              </a:rPr>
              <a:t>/ Progress over time for: Maths English and Science</a:t>
            </a:r>
            <a:endParaRPr lang="en-GB" dirty="0">
              <a:latin typeface="Century Gothic" panose="020B0502020202020204" pitchFamily="34" charset="0"/>
              <a:ea typeface="Calibri" panose="020F0502020204030204" pitchFamily="34" charset="0"/>
              <a:cs typeface="Times New Roman" panose="02020603050405020304" pitchFamily="18" charset="0"/>
            </a:endParaRPr>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07040" y="5455990"/>
            <a:ext cx="993297" cy="990641"/>
          </a:xfrm>
          <a:prstGeom prst="rect">
            <a:avLst/>
          </a:prstGeom>
        </p:spPr>
      </p:pic>
    </p:spTree>
    <p:extLst>
      <p:ext uri="{BB962C8B-B14F-4D97-AF65-F5344CB8AC3E}">
        <p14:creationId xmlns:p14="http://schemas.microsoft.com/office/powerpoint/2010/main" val="21008740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03221462"/>
              </p:ext>
            </p:extLst>
          </p:nvPr>
        </p:nvGraphicFramePr>
        <p:xfrm>
          <a:off x="684212" y="212436"/>
          <a:ext cx="10152528" cy="6273979"/>
        </p:xfrm>
        <a:graphic>
          <a:graphicData uri="http://schemas.openxmlformats.org/drawingml/2006/table">
            <a:tbl>
              <a:tblPr firstRow="1" firstCol="1" bandRow="1">
                <a:tableStyleId>{5C22544A-7EE6-4342-B048-85BDC9FD1C3A}</a:tableStyleId>
              </a:tblPr>
              <a:tblGrid>
                <a:gridCol w="778815">
                  <a:extLst>
                    <a:ext uri="{9D8B030D-6E8A-4147-A177-3AD203B41FA5}">
                      <a16:colId xmlns:a16="http://schemas.microsoft.com/office/drawing/2014/main" val="4194451614"/>
                    </a:ext>
                  </a:extLst>
                </a:gridCol>
                <a:gridCol w="2366535">
                  <a:extLst>
                    <a:ext uri="{9D8B030D-6E8A-4147-A177-3AD203B41FA5}">
                      <a16:colId xmlns:a16="http://schemas.microsoft.com/office/drawing/2014/main" val="3117835054"/>
                    </a:ext>
                  </a:extLst>
                </a:gridCol>
                <a:gridCol w="2335726">
                  <a:extLst>
                    <a:ext uri="{9D8B030D-6E8A-4147-A177-3AD203B41FA5}">
                      <a16:colId xmlns:a16="http://schemas.microsoft.com/office/drawing/2014/main" val="2452061008"/>
                    </a:ext>
                  </a:extLst>
                </a:gridCol>
                <a:gridCol w="2335726">
                  <a:extLst>
                    <a:ext uri="{9D8B030D-6E8A-4147-A177-3AD203B41FA5}">
                      <a16:colId xmlns:a16="http://schemas.microsoft.com/office/drawing/2014/main" val="2259320183"/>
                    </a:ext>
                  </a:extLst>
                </a:gridCol>
                <a:gridCol w="2335726">
                  <a:extLst>
                    <a:ext uri="{9D8B030D-6E8A-4147-A177-3AD203B41FA5}">
                      <a16:colId xmlns:a16="http://schemas.microsoft.com/office/drawing/2014/main" val="599499942"/>
                    </a:ext>
                  </a:extLst>
                </a:gridCol>
              </a:tblGrid>
              <a:tr h="634250">
                <a:tc>
                  <a:txBody>
                    <a:bodyPr/>
                    <a:lstStyle/>
                    <a:p>
                      <a:pPr>
                        <a:lnSpc>
                          <a:spcPct val="107000"/>
                        </a:lnSpc>
                        <a:spcAft>
                          <a:spcPts val="0"/>
                        </a:spcAft>
                      </a:pPr>
                      <a:r>
                        <a:rPr lang="en-GB" sz="500">
                          <a:effectLst/>
                        </a:rPr>
                        <a:t> </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gn="ctr">
                        <a:lnSpc>
                          <a:spcPct val="107000"/>
                        </a:lnSpc>
                        <a:spcAft>
                          <a:spcPts val="0"/>
                        </a:spcAft>
                      </a:pPr>
                      <a:r>
                        <a:rPr lang="en-GB" sz="1000" dirty="0">
                          <a:effectLst/>
                        </a:rPr>
                        <a:t>FOCUS Triangulation of Marking / </a:t>
                      </a:r>
                      <a:r>
                        <a:rPr lang="en-GB" sz="1000" dirty="0" smtClean="0">
                          <a:effectLst/>
                        </a:rPr>
                        <a:t>Assessment / </a:t>
                      </a:r>
                      <a:r>
                        <a:rPr lang="en-GB" sz="1000" dirty="0">
                          <a:effectLst/>
                        </a:rPr>
                        <a:t>Progress over time for: Maths English and Science</a:t>
                      </a:r>
                    </a:p>
                    <a:p>
                      <a:pPr algn="ctr">
                        <a:lnSpc>
                          <a:spcPct val="107000"/>
                        </a:lnSpc>
                        <a:spcAft>
                          <a:spcPts val="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gn="ctr">
                        <a:lnSpc>
                          <a:spcPct val="107000"/>
                        </a:lnSpc>
                        <a:spcAft>
                          <a:spcPts val="0"/>
                        </a:spcAft>
                      </a:pPr>
                      <a:r>
                        <a:rPr lang="en-GB" sz="1000" dirty="0">
                          <a:effectLst/>
                        </a:rPr>
                        <a:t>DATE : Wednesday 28</a:t>
                      </a:r>
                      <a:r>
                        <a:rPr lang="en-GB" sz="1000" baseline="30000" dirty="0">
                          <a:effectLst/>
                        </a:rPr>
                        <a:t>th</a:t>
                      </a:r>
                      <a:r>
                        <a:rPr lang="en-GB" sz="1000" dirty="0">
                          <a:effectLst/>
                        </a:rPr>
                        <a:t> FEB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gn="ctr">
                        <a:lnSpc>
                          <a:spcPct val="107000"/>
                        </a:lnSpc>
                        <a:spcAft>
                          <a:spcPts val="0"/>
                        </a:spcAft>
                      </a:pPr>
                      <a:r>
                        <a:rPr lang="en-GB" sz="500">
                          <a:effectLst/>
                        </a:rPr>
                        <a:t> </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gn="ctr">
                        <a:lnSpc>
                          <a:spcPct val="107000"/>
                        </a:lnSpc>
                        <a:spcAft>
                          <a:spcPts val="0"/>
                        </a:spcAft>
                      </a:pPr>
                      <a:r>
                        <a:rPr lang="en-GB" sz="500">
                          <a:effectLst/>
                        </a:rPr>
                        <a:t> </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extLst>
                  <a:ext uri="{0D108BD9-81ED-4DB2-BD59-A6C34878D82A}">
                    <a16:rowId xmlns:a16="http://schemas.microsoft.com/office/drawing/2014/main" val="502575985"/>
                  </a:ext>
                </a:extLst>
              </a:tr>
              <a:tr h="314784">
                <a:tc>
                  <a:txBody>
                    <a:bodyPr/>
                    <a:lstStyle/>
                    <a:p>
                      <a:pPr>
                        <a:lnSpc>
                          <a:spcPct val="107000"/>
                        </a:lnSpc>
                        <a:spcAft>
                          <a:spcPts val="0"/>
                        </a:spcAft>
                      </a:pPr>
                      <a:r>
                        <a:rPr lang="en-GB" sz="1000" dirty="0">
                          <a:effectLst/>
                        </a:rPr>
                        <a:t>8.15</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gn="ctr">
                        <a:lnSpc>
                          <a:spcPct val="107000"/>
                        </a:lnSpc>
                        <a:spcAft>
                          <a:spcPts val="0"/>
                        </a:spcAft>
                      </a:pPr>
                      <a:r>
                        <a:rPr lang="en-GB" sz="1000" dirty="0" smtClean="0">
                          <a:effectLst/>
                        </a:rPr>
                        <a:t>Arrive </a:t>
                      </a:r>
                      <a:r>
                        <a:rPr lang="en-GB" sz="1000" baseline="0" dirty="0" smtClean="0">
                          <a:effectLst/>
                        </a:rPr>
                        <a:t> NT</a:t>
                      </a:r>
                      <a:endParaRPr lang="en-GB" sz="1000" dirty="0">
                        <a:effectLst/>
                      </a:endParaRPr>
                    </a:p>
                    <a:p>
                      <a:pPr algn="ctr">
                        <a:lnSpc>
                          <a:spcPct val="107000"/>
                        </a:lnSpc>
                        <a:spcAft>
                          <a:spcPts val="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gn="ctr">
                        <a:lnSpc>
                          <a:spcPct val="107000"/>
                        </a:lnSpc>
                        <a:spcAft>
                          <a:spcPts val="0"/>
                        </a:spcAft>
                      </a:pPr>
                      <a:r>
                        <a:rPr lang="en-GB" sz="1000" dirty="0" smtClean="0">
                          <a:effectLst/>
                        </a:rPr>
                        <a:t>Arrive  SP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gn="ctr">
                        <a:lnSpc>
                          <a:spcPct val="107000"/>
                        </a:lnSpc>
                        <a:spcAft>
                          <a:spcPts val="0"/>
                        </a:spcAft>
                      </a:pPr>
                      <a:r>
                        <a:rPr lang="en-GB" sz="1000" dirty="0" smtClean="0">
                          <a:effectLst/>
                        </a:rPr>
                        <a:t>Arrive  MG</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gn="ctr">
                        <a:lnSpc>
                          <a:spcPct val="107000"/>
                        </a:lnSpc>
                        <a:spcAft>
                          <a:spcPts val="0"/>
                        </a:spcAft>
                      </a:pPr>
                      <a:r>
                        <a:rPr lang="en-GB" sz="1000" dirty="0" smtClean="0">
                          <a:effectLst/>
                        </a:rPr>
                        <a:t>Arrive CC</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extLst>
                  <a:ext uri="{0D108BD9-81ED-4DB2-BD59-A6C34878D82A}">
                    <a16:rowId xmlns:a16="http://schemas.microsoft.com/office/drawing/2014/main" val="3822464906"/>
                  </a:ext>
                </a:extLst>
              </a:tr>
              <a:tr h="802701">
                <a:tc>
                  <a:txBody>
                    <a:bodyPr/>
                    <a:lstStyle/>
                    <a:p>
                      <a:pPr>
                        <a:lnSpc>
                          <a:spcPct val="107000"/>
                        </a:lnSpc>
                        <a:spcAft>
                          <a:spcPts val="0"/>
                        </a:spcAft>
                      </a:pPr>
                      <a:r>
                        <a:rPr lang="en-GB" sz="1000" dirty="0">
                          <a:effectLst/>
                        </a:rPr>
                        <a:t>8.15</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gn="ctr">
                        <a:lnSpc>
                          <a:spcPct val="107000"/>
                        </a:lnSpc>
                        <a:spcAft>
                          <a:spcPts val="0"/>
                        </a:spcAft>
                      </a:pPr>
                      <a:r>
                        <a:rPr lang="en-GB" sz="1000" dirty="0">
                          <a:effectLst/>
                        </a:rPr>
                        <a:t>Meeting with the Management Team</a:t>
                      </a:r>
                    </a:p>
                    <a:p>
                      <a:pPr algn="ctr">
                        <a:lnSpc>
                          <a:spcPct val="107000"/>
                        </a:lnSpc>
                        <a:spcAft>
                          <a:spcPts val="0"/>
                        </a:spcAft>
                      </a:pPr>
                      <a:r>
                        <a:rPr lang="en-GB" sz="1000" dirty="0" smtClean="0">
                          <a:effectLst/>
                        </a:rPr>
                        <a:t>Identify </a:t>
                      </a:r>
                      <a:r>
                        <a:rPr lang="en-GB" sz="1000" dirty="0">
                          <a:effectLst/>
                        </a:rPr>
                        <a:t>any issues that may impact on day etc…</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gn="ctr">
                        <a:lnSpc>
                          <a:spcPct val="107000"/>
                        </a:lnSpc>
                        <a:spcAft>
                          <a:spcPts val="0"/>
                        </a:spcAft>
                      </a:pPr>
                      <a:r>
                        <a:rPr lang="en-GB" sz="1000" dirty="0">
                          <a:effectLst/>
                        </a:rPr>
                        <a:t>Meeting with the Management Team</a:t>
                      </a:r>
                    </a:p>
                    <a:p>
                      <a:pPr algn="ctr">
                        <a:lnSpc>
                          <a:spcPct val="107000"/>
                        </a:lnSpc>
                        <a:spcAft>
                          <a:spcPts val="0"/>
                        </a:spcAft>
                      </a:pPr>
                      <a:r>
                        <a:rPr lang="en-GB" sz="1000" dirty="0" smtClean="0">
                          <a:effectLst/>
                        </a:rPr>
                        <a:t>Identify </a:t>
                      </a:r>
                      <a:r>
                        <a:rPr lang="en-GB" sz="1000" dirty="0">
                          <a:effectLst/>
                        </a:rPr>
                        <a:t>any issues that may impact on day etc…</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gn="ctr">
                        <a:lnSpc>
                          <a:spcPct val="107000"/>
                        </a:lnSpc>
                        <a:spcAft>
                          <a:spcPts val="0"/>
                        </a:spcAft>
                      </a:pPr>
                      <a:r>
                        <a:rPr lang="en-GB" sz="1000" dirty="0">
                          <a:effectLst/>
                        </a:rPr>
                        <a:t>Meeting with the Management Team</a:t>
                      </a:r>
                    </a:p>
                    <a:p>
                      <a:pPr algn="ctr">
                        <a:lnSpc>
                          <a:spcPct val="107000"/>
                        </a:lnSpc>
                        <a:spcAft>
                          <a:spcPts val="0"/>
                        </a:spcAft>
                      </a:pPr>
                      <a:r>
                        <a:rPr lang="en-GB" sz="1000" dirty="0" smtClean="0">
                          <a:effectLst/>
                        </a:rPr>
                        <a:t>Identify </a:t>
                      </a:r>
                      <a:r>
                        <a:rPr lang="en-GB" sz="1000" dirty="0">
                          <a:effectLst/>
                        </a:rPr>
                        <a:t>any issues that may impact on day etc…</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gn="ctr">
                        <a:lnSpc>
                          <a:spcPct val="107000"/>
                        </a:lnSpc>
                        <a:spcAft>
                          <a:spcPts val="0"/>
                        </a:spcAft>
                      </a:pPr>
                      <a:r>
                        <a:rPr lang="en-GB" sz="1000" dirty="0">
                          <a:effectLst/>
                        </a:rPr>
                        <a:t>Meeting with the Management Team</a:t>
                      </a:r>
                    </a:p>
                    <a:p>
                      <a:pPr algn="ctr">
                        <a:lnSpc>
                          <a:spcPct val="107000"/>
                        </a:lnSpc>
                        <a:spcAft>
                          <a:spcPts val="0"/>
                        </a:spcAft>
                      </a:pPr>
                      <a:r>
                        <a:rPr lang="en-GB" sz="1000" dirty="0" smtClean="0">
                          <a:effectLst/>
                        </a:rPr>
                        <a:t>Identify </a:t>
                      </a:r>
                      <a:r>
                        <a:rPr lang="en-GB" sz="1000" dirty="0">
                          <a:effectLst/>
                        </a:rPr>
                        <a:t>any issues that may impact on day etc…</a:t>
                      </a:r>
                    </a:p>
                    <a:p>
                      <a:pPr algn="ctr">
                        <a:lnSpc>
                          <a:spcPct val="107000"/>
                        </a:lnSpc>
                        <a:spcAft>
                          <a:spcPts val="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extLst>
                  <a:ext uri="{0D108BD9-81ED-4DB2-BD59-A6C34878D82A}">
                    <a16:rowId xmlns:a16="http://schemas.microsoft.com/office/drawing/2014/main" val="3368482263"/>
                  </a:ext>
                </a:extLst>
              </a:tr>
              <a:tr h="317114">
                <a:tc>
                  <a:txBody>
                    <a:bodyPr/>
                    <a:lstStyle/>
                    <a:p>
                      <a:pPr>
                        <a:lnSpc>
                          <a:spcPct val="107000"/>
                        </a:lnSpc>
                        <a:spcAft>
                          <a:spcPts val="0"/>
                        </a:spcAft>
                      </a:pPr>
                      <a:r>
                        <a:rPr lang="en-GB" sz="1000" dirty="0">
                          <a:effectLst/>
                        </a:rPr>
                        <a:t>8.30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gn="ctr">
                        <a:lnSpc>
                          <a:spcPct val="107000"/>
                        </a:lnSpc>
                        <a:spcAft>
                          <a:spcPts val="0"/>
                        </a:spcAft>
                      </a:pPr>
                      <a:r>
                        <a:rPr lang="en-GB" sz="1000">
                          <a:effectLst/>
                        </a:rPr>
                        <a:t>Briefing / Introduction to Staff</a:t>
                      </a:r>
                    </a:p>
                    <a:p>
                      <a:pPr algn="ctr">
                        <a:lnSpc>
                          <a:spcPct val="107000"/>
                        </a:lnSpc>
                        <a:spcAft>
                          <a:spcPts val="0"/>
                        </a:spcAft>
                      </a:pPr>
                      <a:r>
                        <a:rPr lang="en-GB" sz="1000">
                          <a:effectLst/>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gn="ctr">
                        <a:lnSpc>
                          <a:spcPct val="107000"/>
                        </a:lnSpc>
                        <a:spcAft>
                          <a:spcPts val="0"/>
                        </a:spcAft>
                      </a:pPr>
                      <a:r>
                        <a:rPr lang="en-GB" sz="1000">
                          <a:effectLst/>
                        </a:rPr>
                        <a:t>Briefing / Introduction to Staff</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gn="ctr">
                        <a:lnSpc>
                          <a:spcPct val="107000"/>
                        </a:lnSpc>
                        <a:spcAft>
                          <a:spcPts val="0"/>
                        </a:spcAft>
                      </a:pPr>
                      <a:r>
                        <a:rPr lang="en-GB" sz="1000">
                          <a:effectLst/>
                        </a:rPr>
                        <a:t>Briefing / Introduction to Staff</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gn="ctr">
                        <a:lnSpc>
                          <a:spcPct val="107000"/>
                        </a:lnSpc>
                        <a:spcAft>
                          <a:spcPts val="0"/>
                        </a:spcAft>
                      </a:pPr>
                      <a:r>
                        <a:rPr lang="en-GB" sz="1000">
                          <a:effectLst/>
                        </a:rPr>
                        <a:t>Briefing / Introduction to Staff</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extLst>
                  <a:ext uri="{0D108BD9-81ED-4DB2-BD59-A6C34878D82A}">
                    <a16:rowId xmlns:a16="http://schemas.microsoft.com/office/drawing/2014/main" val="932347168"/>
                  </a:ext>
                </a:extLst>
              </a:tr>
              <a:tr h="473670">
                <a:tc>
                  <a:txBody>
                    <a:bodyPr/>
                    <a:lstStyle/>
                    <a:p>
                      <a:pPr>
                        <a:lnSpc>
                          <a:spcPct val="107000"/>
                        </a:lnSpc>
                        <a:spcAft>
                          <a:spcPts val="0"/>
                        </a:spcAft>
                      </a:pPr>
                      <a:r>
                        <a:rPr lang="en-GB" sz="1000" dirty="0">
                          <a:effectLst/>
                        </a:rPr>
                        <a:t>9.15-10</a:t>
                      </a:r>
                    </a:p>
                    <a:p>
                      <a:pPr>
                        <a:lnSpc>
                          <a:spcPct val="107000"/>
                        </a:lnSpc>
                        <a:spcAft>
                          <a:spcPts val="0"/>
                        </a:spcAft>
                      </a:pPr>
                      <a:r>
                        <a:rPr lang="en-GB" sz="1000" dirty="0">
                          <a:effectLst/>
                        </a:rPr>
                        <a:t>Period 1</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gn="ctr">
                        <a:lnSpc>
                          <a:spcPct val="107000"/>
                        </a:lnSpc>
                        <a:spcAft>
                          <a:spcPts val="0"/>
                        </a:spcAft>
                      </a:pPr>
                      <a:r>
                        <a:rPr lang="en-GB" sz="1000">
                          <a:effectLst/>
                        </a:rPr>
                        <a:t>Learning Walk </a:t>
                      </a:r>
                    </a:p>
                    <a:p>
                      <a:pPr algn="ctr">
                        <a:lnSpc>
                          <a:spcPct val="107000"/>
                        </a:lnSpc>
                        <a:spcAft>
                          <a:spcPts val="0"/>
                        </a:spcAft>
                      </a:pPr>
                      <a:r>
                        <a:rPr lang="en-GB" sz="1000">
                          <a:effectLst/>
                        </a:rPr>
                        <a:t>GS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gn="ctr">
                        <a:lnSpc>
                          <a:spcPct val="107000"/>
                        </a:lnSpc>
                        <a:spcAft>
                          <a:spcPts val="0"/>
                        </a:spcAft>
                      </a:pPr>
                      <a:r>
                        <a:rPr lang="en-GB" sz="1000">
                          <a:effectLst/>
                        </a:rPr>
                        <a:t>Learning Walk</a:t>
                      </a:r>
                    </a:p>
                    <a:p>
                      <a:pPr algn="ctr">
                        <a:lnSpc>
                          <a:spcPct val="107000"/>
                        </a:lnSpc>
                        <a:spcAft>
                          <a:spcPts val="0"/>
                        </a:spcAft>
                      </a:pPr>
                      <a:r>
                        <a:rPr lang="en-GB" sz="1000">
                          <a:effectLst/>
                        </a:rPr>
                        <a:t>CH </a:t>
                      </a:r>
                    </a:p>
                    <a:p>
                      <a:pPr algn="ctr">
                        <a:lnSpc>
                          <a:spcPct val="107000"/>
                        </a:lnSpc>
                        <a:spcAft>
                          <a:spcPts val="0"/>
                        </a:spcAft>
                      </a:pPr>
                      <a:r>
                        <a:rPr lang="en-GB" sz="1000">
                          <a:effectLst/>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gn="ctr">
                        <a:lnSpc>
                          <a:spcPct val="107000"/>
                        </a:lnSpc>
                        <a:spcAft>
                          <a:spcPts val="0"/>
                        </a:spcAft>
                      </a:pPr>
                      <a:r>
                        <a:rPr lang="en-GB" sz="1000">
                          <a:effectLst/>
                        </a:rPr>
                        <a:t>Interview with data specialists</a:t>
                      </a:r>
                    </a:p>
                    <a:p>
                      <a:pPr algn="ctr">
                        <a:lnSpc>
                          <a:spcPct val="107000"/>
                        </a:lnSpc>
                        <a:spcAft>
                          <a:spcPts val="0"/>
                        </a:spcAft>
                      </a:pPr>
                      <a:r>
                        <a:rPr lang="en-GB" sz="1000">
                          <a:effectLst/>
                        </a:rPr>
                        <a:t>PM DH MC</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gn="ctr">
                        <a:lnSpc>
                          <a:spcPct val="107000"/>
                        </a:lnSpc>
                        <a:spcAft>
                          <a:spcPts val="0"/>
                        </a:spcAft>
                      </a:pPr>
                      <a:r>
                        <a:rPr lang="en-GB" sz="1000">
                          <a:effectLst/>
                        </a:rPr>
                        <a:t>Pupil Progress</a:t>
                      </a:r>
                    </a:p>
                    <a:p>
                      <a:pPr algn="ctr">
                        <a:lnSpc>
                          <a:spcPct val="107000"/>
                        </a:lnSpc>
                        <a:spcAft>
                          <a:spcPts val="0"/>
                        </a:spcAft>
                      </a:pPr>
                      <a:r>
                        <a:rPr lang="en-GB" sz="1000">
                          <a:effectLst/>
                        </a:rPr>
                        <a:t>PM DH MC</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extLst>
                  <a:ext uri="{0D108BD9-81ED-4DB2-BD59-A6C34878D82A}">
                    <a16:rowId xmlns:a16="http://schemas.microsoft.com/office/drawing/2014/main" val="4139494488"/>
                  </a:ext>
                </a:extLst>
              </a:tr>
              <a:tr h="634313">
                <a:tc>
                  <a:txBody>
                    <a:bodyPr/>
                    <a:lstStyle/>
                    <a:p>
                      <a:pPr>
                        <a:lnSpc>
                          <a:spcPct val="107000"/>
                        </a:lnSpc>
                        <a:spcAft>
                          <a:spcPts val="0"/>
                        </a:spcAft>
                      </a:pPr>
                      <a:r>
                        <a:rPr lang="en-GB" sz="1000" dirty="0">
                          <a:effectLst/>
                        </a:rPr>
                        <a:t>10.00-10.45</a:t>
                      </a:r>
                    </a:p>
                    <a:p>
                      <a:pPr>
                        <a:lnSpc>
                          <a:spcPct val="107000"/>
                        </a:lnSpc>
                        <a:spcAft>
                          <a:spcPts val="0"/>
                        </a:spcAft>
                      </a:pPr>
                      <a:r>
                        <a:rPr lang="en-GB" sz="1000" dirty="0">
                          <a:effectLst/>
                        </a:rPr>
                        <a:t>Period 2</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gn="ctr">
                        <a:lnSpc>
                          <a:spcPct val="107000"/>
                        </a:lnSpc>
                        <a:spcAft>
                          <a:spcPts val="0"/>
                        </a:spcAft>
                      </a:pPr>
                      <a:r>
                        <a:rPr lang="en-GB" sz="1000">
                          <a:effectLst/>
                        </a:rPr>
                        <a:t>Learning Walk </a:t>
                      </a:r>
                    </a:p>
                    <a:p>
                      <a:pPr algn="ctr">
                        <a:lnSpc>
                          <a:spcPct val="107000"/>
                        </a:lnSpc>
                        <a:spcAft>
                          <a:spcPts val="0"/>
                        </a:spcAft>
                      </a:pPr>
                      <a:r>
                        <a:rPr lang="en-GB" sz="1000">
                          <a:effectLst/>
                        </a:rPr>
                        <a:t>GS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gn="ctr">
                        <a:lnSpc>
                          <a:spcPct val="107000"/>
                        </a:lnSpc>
                        <a:spcAft>
                          <a:spcPts val="0"/>
                        </a:spcAft>
                      </a:pPr>
                      <a:r>
                        <a:rPr lang="en-GB" sz="1000">
                          <a:effectLst/>
                        </a:rPr>
                        <a:t>Learning Walk</a:t>
                      </a:r>
                    </a:p>
                    <a:p>
                      <a:pPr algn="ctr">
                        <a:lnSpc>
                          <a:spcPct val="107000"/>
                        </a:lnSpc>
                        <a:spcAft>
                          <a:spcPts val="0"/>
                        </a:spcAft>
                      </a:pPr>
                      <a:r>
                        <a:rPr lang="en-GB" sz="1000">
                          <a:effectLst/>
                        </a:rPr>
                        <a:t>CH</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gn="ctr">
                        <a:lnSpc>
                          <a:spcPct val="107000"/>
                        </a:lnSpc>
                        <a:spcAft>
                          <a:spcPts val="0"/>
                        </a:spcAft>
                      </a:pPr>
                      <a:r>
                        <a:rPr lang="en-GB" sz="1000">
                          <a:effectLst/>
                        </a:rPr>
                        <a:t>Book trawl / KS3/4  (marking/ effectiveness)</a:t>
                      </a:r>
                    </a:p>
                    <a:p>
                      <a:pPr algn="ctr">
                        <a:lnSpc>
                          <a:spcPct val="107000"/>
                        </a:lnSpc>
                        <a:spcAft>
                          <a:spcPts val="0"/>
                        </a:spcAft>
                      </a:pPr>
                      <a:r>
                        <a:rPr lang="en-GB" sz="1000">
                          <a:effectLst/>
                        </a:rPr>
                        <a:t>ASS PM </a:t>
                      </a:r>
                    </a:p>
                    <a:p>
                      <a:pPr algn="ctr">
                        <a:lnSpc>
                          <a:spcPct val="107000"/>
                        </a:lnSpc>
                        <a:spcAft>
                          <a:spcPts val="0"/>
                        </a:spcAft>
                      </a:pPr>
                      <a:r>
                        <a:rPr lang="en-GB" sz="1000">
                          <a:effectLst/>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gn="ctr">
                        <a:lnSpc>
                          <a:spcPct val="107000"/>
                        </a:lnSpc>
                        <a:spcAft>
                          <a:spcPts val="0"/>
                        </a:spcAft>
                      </a:pPr>
                      <a:r>
                        <a:rPr lang="en-GB" sz="1000">
                          <a:effectLst/>
                        </a:rPr>
                        <a:t>Impact Interventions  </a:t>
                      </a:r>
                    </a:p>
                    <a:p>
                      <a:pPr algn="ctr">
                        <a:lnSpc>
                          <a:spcPct val="107000"/>
                        </a:lnSpc>
                        <a:spcAft>
                          <a:spcPts val="0"/>
                        </a:spcAft>
                      </a:pPr>
                      <a:r>
                        <a:rPr lang="en-GB" sz="1000">
                          <a:effectLst/>
                        </a:rPr>
                        <a:t>MC DH</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extLst>
                  <a:ext uri="{0D108BD9-81ED-4DB2-BD59-A6C34878D82A}">
                    <a16:rowId xmlns:a16="http://schemas.microsoft.com/office/drawing/2014/main" val="2889994051"/>
                  </a:ext>
                </a:extLst>
              </a:tr>
              <a:tr h="317030">
                <a:tc>
                  <a:txBody>
                    <a:bodyPr/>
                    <a:lstStyle/>
                    <a:p>
                      <a:pPr>
                        <a:lnSpc>
                          <a:spcPct val="107000"/>
                        </a:lnSpc>
                        <a:spcAft>
                          <a:spcPts val="0"/>
                        </a:spcAft>
                      </a:pPr>
                      <a:r>
                        <a:rPr lang="en-GB" sz="1000" dirty="0">
                          <a:effectLst/>
                        </a:rPr>
                        <a:t>10.45-11.00</a:t>
                      </a:r>
                    </a:p>
                    <a:p>
                      <a:pPr>
                        <a:lnSpc>
                          <a:spcPct val="107000"/>
                        </a:lnSpc>
                        <a:spcAft>
                          <a:spcPts val="0"/>
                        </a:spcAft>
                      </a:pPr>
                      <a:r>
                        <a:rPr lang="en-GB" sz="1000" dirty="0">
                          <a:effectLst/>
                        </a:rPr>
                        <a:t>Break</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nSpc>
                          <a:spcPct val="107000"/>
                        </a:lnSpc>
                        <a:spcAft>
                          <a:spcPts val="0"/>
                        </a:spcAft>
                      </a:pPr>
                      <a:r>
                        <a:rPr lang="en-GB" sz="1000">
                          <a:effectLst/>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nSpc>
                          <a:spcPct val="107000"/>
                        </a:lnSpc>
                        <a:spcAft>
                          <a:spcPts val="0"/>
                        </a:spcAft>
                      </a:pPr>
                      <a:r>
                        <a:rPr lang="en-GB" sz="1000">
                          <a:effectLst/>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nSpc>
                          <a:spcPct val="107000"/>
                        </a:lnSpc>
                        <a:spcAft>
                          <a:spcPts val="0"/>
                        </a:spcAft>
                      </a:pPr>
                      <a:r>
                        <a:rPr lang="en-GB" sz="1000">
                          <a:effectLst/>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nSpc>
                          <a:spcPct val="107000"/>
                        </a:lnSpc>
                        <a:spcAft>
                          <a:spcPts val="0"/>
                        </a:spcAft>
                      </a:pPr>
                      <a:r>
                        <a:rPr lang="en-GB" sz="1000">
                          <a:effectLst/>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extLst>
                  <a:ext uri="{0D108BD9-81ED-4DB2-BD59-A6C34878D82A}">
                    <a16:rowId xmlns:a16="http://schemas.microsoft.com/office/drawing/2014/main" val="3921589954"/>
                  </a:ext>
                </a:extLst>
              </a:tr>
              <a:tr h="532124">
                <a:tc>
                  <a:txBody>
                    <a:bodyPr/>
                    <a:lstStyle/>
                    <a:p>
                      <a:pPr>
                        <a:lnSpc>
                          <a:spcPct val="107000"/>
                        </a:lnSpc>
                        <a:spcAft>
                          <a:spcPts val="0"/>
                        </a:spcAft>
                      </a:pPr>
                      <a:r>
                        <a:rPr lang="en-GB" sz="1000" dirty="0">
                          <a:effectLst/>
                        </a:rPr>
                        <a:t>11.00-11.45</a:t>
                      </a:r>
                    </a:p>
                    <a:p>
                      <a:pPr>
                        <a:lnSpc>
                          <a:spcPct val="107000"/>
                        </a:lnSpc>
                        <a:spcAft>
                          <a:spcPts val="0"/>
                        </a:spcAft>
                      </a:pPr>
                      <a:r>
                        <a:rPr lang="en-GB" sz="1000" dirty="0">
                          <a:effectLst/>
                        </a:rPr>
                        <a:t>Period 3</a:t>
                      </a:r>
                    </a:p>
                    <a:p>
                      <a:pPr>
                        <a:lnSpc>
                          <a:spcPct val="107000"/>
                        </a:lnSpc>
                        <a:spcAft>
                          <a:spcPts val="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nSpc>
                          <a:spcPct val="107000"/>
                        </a:lnSpc>
                        <a:spcAft>
                          <a:spcPts val="0"/>
                        </a:spcAft>
                      </a:pPr>
                      <a:r>
                        <a:rPr lang="en-GB" sz="1000">
                          <a:effectLst/>
                        </a:rPr>
                        <a:t>Collation of   findings and develop key questions for school leaders </a:t>
                      </a:r>
                    </a:p>
                    <a:p>
                      <a:pPr>
                        <a:lnSpc>
                          <a:spcPct val="107000"/>
                        </a:lnSpc>
                        <a:spcAft>
                          <a:spcPts val="0"/>
                        </a:spcAft>
                      </a:pPr>
                      <a:r>
                        <a:rPr lang="en-GB" sz="1000">
                          <a:effectLst/>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nSpc>
                          <a:spcPct val="107000"/>
                        </a:lnSpc>
                        <a:spcAft>
                          <a:spcPts val="0"/>
                        </a:spcAft>
                      </a:pPr>
                      <a:r>
                        <a:rPr lang="en-GB" sz="1000">
                          <a:effectLst/>
                        </a:rPr>
                        <a:t>Collation of   findings and develop key questions for school leaders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nSpc>
                          <a:spcPct val="107000"/>
                        </a:lnSpc>
                        <a:spcAft>
                          <a:spcPts val="0"/>
                        </a:spcAft>
                      </a:pPr>
                      <a:r>
                        <a:rPr lang="en-GB" sz="1000">
                          <a:effectLst/>
                        </a:rPr>
                        <a:t>Collation of   findings and develop key questions for school leaders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nSpc>
                          <a:spcPct val="107000"/>
                        </a:lnSpc>
                        <a:spcAft>
                          <a:spcPts val="0"/>
                        </a:spcAft>
                      </a:pPr>
                      <a:r>
                        <a:rPr lang="en-GB" sz="1000">
                          <a:effectLst/>
                        </a:rPr>
                        <a:t>Collation of   findings and develop key questions for school leaders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extLst>
                  <a:ext uri="{0D108BD9-81ED-4DB2-BD59-A6C34878D82A}">
                    <a16:rowId xmlns:a16="http://schemas.microsoft.com/office/drawing/2014/main" val="214331399"/>
                  </a:ext>
                </a:extLst>
              </a:tr>
              <a:tr h="532124">
                <a:tc>
                  <a:txBody>
                    <a:bodyPr/>
                    <a:lstStyle/>
                    <a:p>
                      <a:pPr>
                        <a:lnSpc>
                          <a:spcPct val="107000"/>
                        </a:lnSpc>
                        <a:spcAft>
                          <a:spcPts val="0"/>
                        </a:spcAft>
                      </a:pPr>
                      <a:r>
                        <a:rPr lang="en-GB" sz="1000" dirty="0">
                          <a:effectLst/>
                        </a:rPr>
                        <a:t>11.45-12.30</a:t>
                      </a:r>
                    </a:p>
                    <a:p>
                      <a:pPr>
                        <a:lnSpc>
                          <a:spcPct val="107000"/>
                        </a:lnSpc>
                        <a:spcAft>
                          <a:spcPts val="0"/>
                        </a:spcAft>
                      </a:pPr>
                      <a:r>
                        <a:rPr lang="en-GB" sz="1000" dirty="0">
                          <a:effectLst/>
                        </a:rPr>
                        <a:t>Period 4</a:t>
                      </a:r>
                    </a:p>
                    <a:p>
                      <a:pPr>
                        <a:lnSpc>
                          <a:spcPct val="107000"/>
                        </a:lnSpc>
                        <a:spcAft>
                          <a:spcPts val="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nSpc>
                          <a:spcPct val="107000"/>
                        </a:lnSpc>
                        <a:spcAft>
                          <a:spcPts val="0"/>
                        </a:spcAft>
                      </a:pPr>
                      <a:r>
                        <a:rPr lang="en-GB" sz="1000">
                          <a:effectLst/>
                        </a:rPr>
                        <a:t>Meeting with the Management Team …. Leadership </a:t>
                      </a:r>
                    </a:p>
                    <a:p>
                      <a:pPr algn="ctr">
                        <a:lnSpc>
                          <a:spcPct val="107000"/>
                        </a:lnSpc>
                        <a:spcAft>
                          <a:spcPts val="0"/>
                        </a:spcAft>
                      </a:pPr>
                      <a:r>
                        <a:rPr lang="en-GB" sz="1000">
                          <a:effectLst/>
                        </a:rPr>
                        <a:t>GS PM CH</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nSpc>
                          <a:spcPct val="107000"/>
                        </a:lnSpc>
                        <a:spcAft>
                          <a:spcPts val="0"/>
                        </a:spcAft>
                      </a:pPr>
                      <a:r>
                        <a:rPr lang="en-GB" sz="1000">
                          <a:effectLst/>
                        </a:rPr>
                        <a:t>Meeting with the Management Team</a:t>
                      </a:r>
                    </a:p>
                    <a:p>
                      <a:pPr algn="ctr">
                        <a:lnSpc>
                          <a:spcPct val="107000"/>
                        </a:lnSpc>
                        <a:spcAft>
                          <a:spcPts val="0"/>
                        </a:spcAft>
                      </a:pPr>
                      <a:r>
                        <a:rPr lang="en-GB" sz="1000">
                          <a:effectLst/>
                        </a:rPr>
                        <a:t>GS PM CH</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nSpc>
                          <a:spcPct val="107000"/>
                        </a:lnSpc>
                        <a:spcAft>
                          <a:spcPts val="0"/>
                        </a:spcAft>
                      </a:pPr>
                      <a:r>
                        <a:rPr lang="en-GB" sz="1000">
                          <a:effectLst/>
                        </a:rPr>
                        <a:t>  CPD interview staff (marking)</a:t>
                      </a:r>
                    </a:p>
                    <a:p>
                      <a:pPr algn="ctr">
                        <a:lnSpc>
                          <a:spcPct val="107000"/>
                        </a:lnSpc>
                        <a:spcAft>
                          <a:spcPts val="0"/>
                        </a:spcAft>
                      </a:pPr>
                      <a:r>
                        <a:rPr lang="en-GB" sz="1000">
                          <a:effectLst/>
                        </a:rPr>
                        <a:t>Narrow / clarify</a:t>
                      </a:r>
                    </a:p>
                    <a:p>
                      <a:pPr algn="ctr">
                        <a:lnSpc>
                          <a:spcPct val="107000"/>
                        </a:lnSpc>
                        <a:spcAft>
                          <a:spcPts val="0"/>
                        </a:spcAft>
                      </a:pPr>
                      <a:r>
                        <a:rPr lang="en-GB" sz="1000">
                          <a:effectLst/>
                        </a:rPr>
                        <a:t>NF SS AS JS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nSpc>
                          <a:spcPct val="107000"/>
                        </a:lnSpc>
                        <a:spcAft>
                          <a:spcPts val="0"/>
                        </a:spcAft>
                      </a:pPr>
                      <a:r>
                        <a:rPr lang="en-GB" sz="1000">
                          <a:effectLst/>
                        </a:rPr>
                        <a:t> CPD interview staff (marking)</a:t>
                      </a:r>
                    </a:p>
                    <a:p>
                      <a:pPr algn="ctr">
                        <a:lnSpc>
                          <a:spcPct val="107000"/>
                        </a:lnSpc>
                        <a:spcAft>
                          <a:spcPts val="0"/>
                        </a:spcAft>
                      </a:pPr>
                      <a:r>
                        <a:rPr lang="en-GB" sz="1000">
                          <a:effectLst/>
                        </a:rPr>
                        <a:t>Narrow / clarify</a:t>
                      </a:r>
                    </a:p>
                    <a:p>
                      <a:pPr algn="ctr">
                        <a:lnSpc>
                          <a:spcPct val="107000"/>
                        </a:lnSpc>
                        <a:spcAft>
                          <a:spcPts val="0"/>
                        </a:spcAft>
                      </a:pPr>
                      <a:r>
                        <a:rPr lang="en-GB" sz="1000">
                          <a:effectLst/>
                        </a:rPr>
                        <a:t>NF SS AS JS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extLst>
                  <a:ext uri="{0D108BD9-81ED-4DB2-BD59-A6C34878D82A}">
                    <a16:rowId xmlns:a16="http://schemas.microsoft.com/office/drawing/2014/main" val="3088335929"/>
                  </a:ext>
                </a:extLst>
              </a:tr>
              <a:tr h="317030">
                <a:tc>
                  <a:txBody>
                    <a:bodyPr/>
                    <a:lstStyle/>
                    <a:p>
                      <a:pPr>
                        <a:lnSpc>
                          <a:spcPct val="107000"/>
                        </a:lnSpc>
                        <a:spcAft>
                          <a:spcPts val="0"/>
                        </a:spcAft>
                      </a:pPr>
                      <a:r>
                        <a:rPr lang="en-GB" sz="1000" dirty="0">
                          <a:effectLst/>
                        </a:rPr>
                        <a:t>12.30-1.00</a:t>
                      </a:r>
                    </a:p>
                    <a:p>
                      <a:pPr>
                        <a:lnSpc>
                          <a:spcPct val="107000"/>
                        </a:lnSpc>
                        <a:spcAft>
                          <a:spcPts val="0"/>
                        </a:spcAft>
                      </a:pPr>
                      <a:r>
                        <a:rPr lang="en-GB" sz="1000" dirty="0">
                          <a:effectLst/>
                        </a:rPr>
                        <a:t>Lunch</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nSpc>
                          <a:spcPct val="107000"/>
                        </a:lnSpc>
                        <a:spcAft>
                          <a:spcPts val="0"/>
                        </a:spcAft>
                      </a:pPr>
                      <a:r>
                        <a:rPr lang="en-GB" sz="1000">
                          <a:effectLst/>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nSpc>
                          <a:spcPct val="107000"/>
                        </a:lnSpc>
                        <a:spcAft>
                          <a:spcPts val="0"/>
                        </a:spcAft>
                      </a:pPr>
                      <a:r>
                        <a:rPr lang="en-GB" sz="1000">
                          <a:effectLst/>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nSpc>
                          <a:spcPct val="107000"/>
                        </a:lnSpc>
                        <a:spcAft>
                          <a:spcPts val="0"/>
                        </a:spcAft>
                      </a:pPr>
                      <a:r>
                        <a:rPr lang="en-GB" sz="1000">
                          <a:effectLst/>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nSpc>
                          <a:spcPct val="107000"/>
                        </a:lnSpc>
                        <a:spcAft>
                          <a:spcPts val="0"/>
                        </a:spcAft>
                      </a:pPr>
                      <a:r>
                        <a:rPr lang="en-GB" sz="1000">
                          <a:effectLst/>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extLst>
                  <a:ext uri="{0D108BD9-81ED-4DB2-BD59-A6C34878D82A}">
                    <a16:rowId xmlns:a16="http://schemas.microsoft.com/office/drawing/2014/main" val="544817533"/>
                  </a:ext>
                </a:extLst>
              </a:tr>
              <a:tr h="473670">
                <a:tc>
                  <a:txBody>
                    <a:bodyPr/>
                    <a:lstStyle/>
                    <a:p>
                      <a:pPr>
                        <a:lnSpc>
                          <a:spcPct val="107000"/>
                        </a:lnSpc>
                        <a:spcAft>
                          <a:spcPts val="0"/>
                        </a:spcAft>
                      </a:pPr>
                      <a:r>
                        <a:rPr lang="en-GB" sz="1000" dirty="0">
                          <a:effectLst/>
                        </a:rPr>
                        <a:t>2.45</a:t>
                      </a:r>
                    </a:p>
                    <a:p>
                      <a:pPr>
                        <a:lnSpc>
                          <a:spcPct val="107000"/>
                        </a:lnSpc>
                        <a:spcAft>
                          <a:spcPts val="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gn="ctr">
                        <a:lnSpc>
                          <a:spcPct val="107000"/>
                        </a:lnSpc>
                        <a:spcAft>
                          <a:spcPts val="0"/>
                        </a:spcAft>
                      </a:pPr>
                      <a:r>
                        <a:rPr lang="en-GB" sz="1000">
                          <a:effectLst/>
                        </a:rPr>
                        <a:t>Collation of report and feedback</a:t>
                      </a:r>
                    </a:p>
                    <a:p>
                      <a:pPr algn="ctr">
                        <a:lnSpc>
                          <a:spcPct val="107000"/>
                        </a:lnSpc>
                        <a:spcAft>
                          <a:spcPts val="0"/>
                        </a:spcAft>
                      </a:pPr>
                      <a:r>
                        <a:rPr lang="en-GB" sz="1000">
                          <a:effectLst/>
                        </a:rPr>
                        <a:t>GS PM CH</a:t>
                      </a:r>
                    </a:p>
                    <a:p>
                      <a:pPr algn="ctr">
                        <a:lnSpc>
                          <a:spcPct val="107000"/>
                        </a:lnSpc>
                        <a:spcAft>
                          <a:spcPts val="0"/>
                        </a:spcAft>
                      </a:pPr>
                      <a:r>
                        <a:rPr lang="en-GB" sz="1000">
                          <a:effectLst/>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nSpc>
                          <a:spcPct val="107000"/>
                        </a:lnSpc>
                        <a:spcAft>
                          <a:spcPts val="0"/>
                        </a:spcAft>
                      </a:pPr>
                      <a:r>
                        <a:rPr lang="en-GB" sz="1000">
                          <a:effectLst/>
                        </a:rPr>
                        <a:t>Collation of report and feedback</a:t>
                      </a:r>
                    </a:p>
                    <a:p>
                      <a:pPr algn="ctr">
                        <a:lnSpc>
                          <a:spcPct val="107000"/>
                        </a:lnSpc>
                        <a:spcAft>
                          <a:spcPts val="0"/>
                        </a:spcAft>
                      </a:pPr>
                      <a:r>
                        <a:rPr lang="en-GB" sz="1000">
                          <a:effectLst/>
                        </a:rPr>
                        <a:t>GS PM CH</a:t>
                      </a:r>
                    </a:p>
                    <a:p>
                      <a:pPr>
                        <a:lnSpc>
                          <a:spcPct val="107000"/>
                        </a:lnSpc>
                        <a:spcAft>
                          <a:spcPts val="0"/>
                        </a:spcAft>
                      </a:pPr>
                      <a:r>
                        <a:rPr lang="en-GB" sz="1000">
                          <a:effectLst/>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nSpc>
                          <a:spcPct val="107000"/>
                        </a:lnSpc>
                        <a:spcAft>
                          <a:spcPts val="0"/>
                        </a:spcAft>
                      </a:pPr>
                      <a:r>
                        <a:rPr lang="en-GB" sz="1000">
                          <a:effectLst/>
                        </a:rPr>
                        <a:t>Collation of report and feedback</a:t>
                      </a:r>
                    </a:p>
                    <a:p>
                      <a:pPr algn="ctr">
                        <a:lnSpc>
                          <a:spcPct val="107000"/>
                        </a:lnSpc>
                        <a:spcAft>
                          <a:spcPts val="0"/>
                        </a:spcAft>
                      </a:pPr>
                      <a:r>
                        <a:rPr lang="en-GB" sz="1000">
                          <a:effectLst/>
                        </a:rPr>
                        <a:t>GS PM CH</a:t>
                      </a:r>
                    </a:p>
                    <a:p>
                      <a:pPr>
                        <a:lnSpc>
                          <a:spcPct val="107000"/>
                        </a:lnSpc>
                        <a:spcAft>
                          <a:spcPts val="0"/>
                        </a:spcAft>
                      </a:pPr>
                      <a:r>
                        <a:rPr lang="en-GB" sz="1000">
                          <a:effectLst/>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nSpc>
                          <a:spcPct val="107000"/>
                        </a:lnSpc>
                        <a:spcAft>
                          <a:spcPts val="0"/>
                        </a:spcAft>
                      </a:pPr>
                      <a:r>
                        <a:rPr lang="en-GB" sz="1000">
                          <a:effectLst/>
                        </a:rPr>
                        <a:t>Collation of report and feedback</a:t>
                      </a:r>
                    </a:p>
                    <a:p>
                      <a:pPr algn="ctr">
                        <a:lnSpc>
                          <a:spcPct val="107000"/>
                        </a:lnSpc>
                        <a:spcAft>
                          <a:spcPts val="0"/>
                        </a:spcAft>
                      </a:pPr>
                      <a:r>
                        <a:rPr lang="en-GB" sz="1000">
                          <a:effectLst/>
                        </a:rPr>
                        <a:t>GS PM CH</a:t>
                      </a:r>
                    </a:p>
                    <a:p>
                      <a:pPr>
                        <a:lnSpc>
                          <a:spcPct val="107000"/>
                        </a:lnSpc>
                        <a:spcAft>
                          <a:spcPts val="0"/>
                        </a:spcAft>
                      </a:pPr>
                      <a:r>
                        <a:rPr lang="en-GB" sz="1000">
                          <a:effectLst/>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extLst>
                  <a:ext uri="{0D108BD9-81ED-4DB2-BD59-A6C34878D82A}">
                    <a16:rowId xmlns:a16="http://schemas.microsoft.com/office/drawing/2014/main" val="1584295220"/>
                  </a:ext>
                </a:extLst>
              </a:tr>
              <a:tr h="794955">
                <a:tc>
                  <a:txBody>
                    <a:bodyPr/>
                    <a:lstStyle/>
                    <a:p>
                      <a:pPr>
                        <a:lnSpc>
                          <a:spcPct val="107000"/>
                        </a:lnSpc>
                        <a:spcAft>
                          <a:spcPts val="0"/>
                        </a:spcAft>
                      </a:pPr>
                      <a:r>
                        <a:rPr lang="en-GB" sz="1000" dirty="0">
                          <a:effectLst/>
                        </a:rPr>
                        <a:t>Information to be shared prior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gn="ctr">
                        <a:lnSpc>
                          <a:spcPct val="107000"/>
                        </a:lnSpc>
                        <a:spcAft>
                          <a:spcPts val="0"/>
                        </a:spcAft>
                      </a:pPr>
                      <a:r>
                        <a:rPr lang="en-GB" sz="1000" dirty="0">
                          <a:effectLst/>
                        </a:rPr>
                        <a:t>Marking policies </a:t>
                      </a:r>
                    </a:p>
                    <a:p>
                      <a:pPr algn="ctr">
                        <a:lnSpc>
                          <a:spcPct val="107000"/>
                        </a:lnSpc>
                        <a:spcAft>
                          <a:spcPts val="0"/>
                        </a:spcAft>
                      </a:pPr>
                      <a:r>
                        <a:rPr lang="en-GB" sz="1000" dirty="0">
                          <a:effectLst/>
                        </a:rPr>
                        <a:t>SDP </a:t>
                      </a:r>
                    </a:p>
                    <a:p>
                      <a:pPr algn="ctr">
                        <a:lnSpc>
                          <a:spcPct val="107000"/>
                        </a:lnSpc>
                        <a:spcAft>
                          <a:spcPts val="0"/>
                        </a:spcAft>
                      </a:pPr>
                      <a:r>
                        <a:rPr lang="en-GB" sz="1000" dirty="0">
                          <a:effectLst/>
                        </a:rPr>
                        <a:t>SEF </a:t>
                      </a:r>
                    </a:p>
                    <a:p>
                      <a:pPr algn="ctr">
                        <a:lnSpc>
                          <a:spcPct val="107000"/>
                        </a:lnSpc>
                        <a:spcAft>
                          <a:spcPts val="0"/>
                        </a:spcAft>
                      </a:pPr>
                      <a:r>
                        <a:rPr lang="en-GB" sz="1000" dirty="0">
                          <a:effectLst/>
                        </a:rPr>
                        <a:t>Website </a:t>
                      </a:r>
                    </a:p>
                    <a:p>
                      <a:pPr algn="ctr">
                        <a:lnSpc>
                          <a:spcPct val="107000"/>
                        </a:lnSpc>
                        <a:spcAft>
                          <a:spcPts val="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nSpc>
                          <a:spcPct val="107000"/>
                        </a:lnSpc>
                        <a:spcAft>
                          <a:spcPts val="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nSpc>
                          <a:spcPct val="107000"/>
                        </a:lnSpc>
                        <a:spcAft>
                          <a:spcPts val="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tc>
                  <a:txBody>
                    <a:bodyPr/>
                    <a:lstStyle/>
                    <a:p>
                      <a:pPr>
                        <a:lnSpc>
                          <a:spcPct val="107000"/>
                        </a:lnSpc>
                        <a:spcAft>
                          <a:spcPts val="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009" marR="29009" marT="0" marB="0"/>
                </a:tc>
                <a:extLst>
                  <a:ext uri="{0D108BD9-81ED-4DB2-BD59-A6C34878D82A}">
                    <a16:rowId xmlns:a16="http://schemas.microsoft.com/office/drawing/2014/main" val="2690766926"/>
                  </a:ext>
                </a:extLst>
              </a:tr>
            </a:tbl>
          </a:graphicData>
        </a:graphic>
      </p:graphicFrame>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07040" y="5455990"/>
            <a:ext cx="993297" cy="990641"/>
          </a:xfrm>
          <a:prstGeom prst="rect">
            <a:avLst/>
          </a:prstGeom>
        </p:spPr>
      </p:pic>
    </p:spTree>
    <p:extLst>
      <p:ext uri="{BB962C8B-B14F-4D97-AF65-F5344CB8AC3E}">
        <p14:creationId xmlns:p14="http://schemas.microsoft.com/office/powerpoint/2010/main" val="5272326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1739" y="1376986"/>
            <a:ext cx="8534400" cy="999069"/>
          </a:xfrm>
        </p:spPr>
        <p:txBody>
          <a:bodyPr/>
          <a:lstStyle/>
          <a:p>
            <a:r>
              <a:rPr lang="en-GB" b="1" dirty="0" smtClean="0"/>
              <a:t>REPORT </a:t>
            </a:r>
            <a:endParaRPr lang="en-GB" b="1" dirty="0"/>
          </a:p>
        </p:txBody>
      </p:sp>
      <p:sp>
        <p:nvSpPr>
          <p:cNvPr id="3" name="Content Placeholder 2"/>
          <p:cNvSpPr>
            <a:spLocks noGrp="1"/>
          </p:cNvSpPr>
          <p:nvPr>
            <p:ph idx="1"/>
          </p:nvPr>
        </p:nvSpPr>
        <p:spPr>
          <a:xfrm>
            <a:off x="1681739" y="2251364"/>
            <a:ext cx="8534400" cy="1738746"/>
          </a:xfrm>
        </p:spPr>
        <p:txBody>
          <a:bodyPr/>
          <a:lstStyle/>
          <a:p>
            <a:r>
              <a:rPr lang="en-GB" dirty="0" smtClean="0"/>
              <a:t>Concise </a:t>
            </a:r>
          </a:p>
          <a:p>
            <a:r>
              <a:rPr lang="en-GB" dirty="0" smtClean="0"/>
              <a:t>Supportive </a:t>
            </a:r>
          </a:p>
          <a:p>
            <a:r>
              <a:rPr lang="en-GB" dirty="0" smtClean="0"/>
              <a:t>Agreed </a:t>
            </a:r>
            <a:endParaRPr lang="en-GB"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07040" y="5455990"/>
            <a:ext cx="993297" cy="990641"/>
          </a:xfrm>
          <a:prstGeom prst="rect">
            <a:avLst/>
          </a:prstGeom>
        </p:spPr>
      </p:pic>
    </p:spTree>
    <p:extLst>
      <p:ext uri="{BB962C8B-B14F-4D97-AF65-F5344CB8AC3E}">
        <p14:creationId xmlns:p14="http://schemas.microsoft.com/office/powerpoint/2010/main" val="42748868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07040" y="5455990"/>
            <a:ext cx="993297" cy="990641"/>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2878399406"/>
              </p:ext>
            </p:extLst>
          </p:nvPr>
        </p:nvGraphicFramePr>
        <p:xfrm>
          <a:off x="225962" y="159664"/>
          <a:ext cx="4718711" cy="4232227"/>
        </p:xfrm>
        <a:graphic>
          <a:graphicData uri="http://schemas.openxmlformats.org/drawingml/2006/table">
            <a:tbl>
              <a:tblPr firstRow="1" firstCol="1" bandRow="1">
                <a:tableStyleId>{5C22544A-7EE6-4342-B048-85BDC9FD1C3A}</a:tableStyleId>
              </a:tblPr>
              <a:tblGrid>
                <a:gridCol w="2080445">
                  <a:extLst>
                    <a:ext uri="{9D8B030D-6E8A-4147-A177-3AD203B41FA5}">
                      <a16:colId xmlns:a16="http://schemas.microsoft.com/office/drawing/2014/main" val="90988320"/>
                    </a:ext>
                  </a:extLst>
                </a:gridCol>
                <a:gridCol w="2638266">
                  <a:extLst>
                    <a:ext uri="{9D8B030D-6E8A-4147-A177-3AD203B41FA5}">
                      <a16:colId xmlns:a16="http://schemas.microsoft.com/office/drawing/2014/main" val="536266645"/>
                    </a:ext>
                  </a:extLst>
                </a:gridCol>
              </a:tblGrid>
              <a:tr h="855142">
                <a:tc>
                  <a:txBody>
                    <a:bodyPr/>
                    <a:lstStyle/>
                    <a:p>
                      <a:pPr>
                        <a:lnSpc>
                          <a:spcPct val="107000"/>
                        </a:lnSpc>
                        <a:spcAft>
                          <a:spcPts val="800"/>
                        </a:spcAft>
                        <a:tabLst>
                          <a:tab pos="1143000" algn="l"/>
                        </a:tabLst>
                      </a:pPr>
                      <a:r>
                        <a:rPr lang="en-GB" sz="1200" dirty="0">
                          <a:effectLst/>
                        </a:rPr>
                        <a:t>Name of School: </a:t>
                      </a:r>
                      <a:r>
                        <a:rPr lang="en-GB" sz="1200" dirty="0" smtClean="0">
                          <a:effectLst/>
                        </a:rPr>
                        <a:t>HG</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tabLst>
                          <a:tab pos="1143000" algn="l"/>
                        </a:tabLst>
                      </a:pPr>
                      <a:r>
                        <a:rPr lang="en-GB" sz="1200" dirty="0">
                          <a:effectLst/>
                        </a:rPr>
                        <a:t>Review Team:</a:t>
                      </a:r>
                    </a:p>
                    <a:p>
                      <a:pPr>
                        <a:lnSpc>
                          <a:spcPct val="107000"/>
                        </a:lnSpc>
                        <a:spcAft>
                          <a:spcPts val="800"/>
                        </a:spcAft>
                        <a:tabLst>
                          <a:tab pos="1143000" algn="l"/>
                        </a:tabLst>
                      </a:pPr>
                      <a:r>
                        <a:rPr lang="en-GB" sz="1200" dirty="0" smtClean="0">
                          <a:effectLst/>
                        </a:rPr>
                        <a:t>SP, MG and NT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80636237"/>
                  </a:ext>
                </a:extLst>
              </a:tr>
              <a:tr h="369620">
                <a:tc>
                  <a:txBody>
                    <a:bodyPr/>
                    <a:lstStyle/>
                    <a:p>
                      <a:pPr>
                        <a:lnSpc>
                          <a:spcPct val="107000"/>
                        </a:lnSpc>
                        <a:spcAft>
                          <a:spcPts val="800"/>
                        </a:spcAft>
                        <a:tabLst>
                          <a:tab pos="1143000" algn="l"/>
                        </a:tabLst>
                      </a:pPr>
                      <a:r>
                        <a:rPr lang="en-GB" sz="1200" dirty="0">
                          <a:effectLst/>
                        </a:rPr>
                        <a:t>Date of Review: 28.2.18</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tabLst>
                          <a:tab pos="1143000" algn="l"/>
                        </a:tabLst>
                      </a:pPr>
                      <a:r>
                        <a:rPr lang="en-GB" sz="1200" dirty="0">
                          <a:effectLst/>
                        </a:rPr>
                        <a:t>Facilitator: </a:t>
                      </a:r>
                      <a:r>
                        <a:rPr lang="en-GB" sz="1200" dirty="0" smtClean="0">
                          <a:effectLst/>
                        </a:rPr>
                        <a:t>CC</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81933547"/>
                  </a:ext>
                </a:extLst>
              </a:tr>
              <a:tr h="855142">
                <a:tc gridSpan="2">
                  <a:txBody>
                    <a:bodyPr/>
                    <a:lstStyle/>
                    <a:p>
                      <a:pPr>
                        <a:lnSpc>
                          <a:spcPct val="107000"/>
                        </a:lnSpc>
                        <a:spcAft>
                          <a:spcPts val="800"/>
                        </a:spcAft>
                        <a:tabLst>
                          <a:tab pos="1143000" algn="l"/>
                        </a:tabLst>
                      </a:pPr>
                      <a:r>
                        <a:rPr lang="en-GB" sz="1200" dirty="0">
                          <a:effectLst/>
                        </a:rPr>
                        <a:t>Focus Area:</a:t>
                      </a:r>
                    </a:p>
                    <a:p>
                      <a:pPr>
                        <a:lnSpc>
                          <a:spcPct val="107000"/>
                        </a:lnSpc>
                        <a:spcAft>
                          <a:spcPts val="800"/>
                        </a:spcAft>
                        <a:tabLst>
                          <a:tab pos="1143000" algn="l"/>
                        </a:tabLst>
                      </a:pPr>
                      <a:r>
                        <a:rPr lang="en-GB" sz="1200" dirty="0">
                          <a:effectLst/>
                        </a:rPr>
                        <a:t>Triangulation of marking, assessment and progress over time for Maths, English and Science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extLst>
                  <a:ext uri="{0D108BD9-81ED-4DB2-BD59-A6C34878D82A}">
                    <a16:rowId xmlns:a16="http://schemas.microsoft.com/office/drawing/2014/main" val="1326572046"/>
                  </a:ext>
                </a:extLst>
              </a:tr>
              <a:tr h="2152323">
                <a:tc gridSpan="2">
                  <a:txBody>
                    <a:bodyPr/>
                    <a:lstStyle/>
                    <a:p>
                      <a:pPr>
                        <a:lnSpc>
                          <a:spcPct val="107000"/>
                        </a:lnSpc>
                        <a:spcAft>
                          <a:spcPts val="800"/>
                        </a:spcAft>
                        <a:tabLst>
                          <a:tab pos="1143000" algn="l"/>
                        </a:tabLst>
                      </a:pPr>
                      <a:r>
                        <a:rPr lang="en-GB" sz="1200" u="sng" dirty="0">
                          <a:effectLst/>
                        </a:rPr>
                        <a:t>Details of the Review: </a:t>
                      </a:r>
                      <a:endParaRPr lang="en-GB" sz="1200" u="sng" dirty="0" smtClean="0">
                        <a:effectLst/>
                      </a:endParaRPr>
                    </a:p>
                    <a:p>
                      <a:pPr>
                        <a:lnSpc>
                          <a:spcPct val="107000"/>
                        </a:lnSpc>
                        <a:spcAft>
                          <a:spcPts val="800"/>
                        </a:spcAft>
                        <a:tabLst>
                          <a:tab pos="1143000" algn="l"/>
                        </a:tabLst>
                      </a:pPr>
                      <a:r>
                        <a:rPr lang="en-GB" sz="1200" dirty="0" smtClean="0">
                          <a:effectLst/>
                        </a:rPr>
                        <a:t>During </a:t>
                      </a:r>
                      <a:r>
                        <a:rPr lang="en-GB" sz="1200" dirty="0">
                          <a:effectLst/>
                        </a:rPr>
                        <a:t>the day the team met with school  senior leaders, school division leaders, conducted a book trawl and undertook a joint learning walk covering all Key Stage Groups and each lesson highlighted in the focus area. In addition a discussion was held with other staff to review CPD. </a:t>
                      </a:r>
                    </a:p>
                    <a:p>
                      <a:pPr>
                        <a:spcAft>
                          <a:spcPts val="0"/>
                        </a:spcAft>
                      </a:pPr>
                      <a:r>
                        <a:rPr lang="en-GB" sz="1200" dirty="0">
                          <a:effectLst/>
                        </a:rPr>
                        <a:t>The team looked at School progress data and the impact of interventions. </a:t>
                      </a:r>
                    </a:p>
                    <a:p>
                      <a:pPr>
                        <a:lnSpc>
                          <a:spcPct val="107000"/>
                        </a:lnSpc>
                        <a:spcAft>
                          <a:spcPts val="800"/>
                        </a:spcAft>
                        <a:tabLst>
                          <a:tab pos="1143000" algn="l"/>
                        </a:tabLst>
                      </a:pPr>
                      <a:r>
                        <a:rPr lang="en-GB" sz="12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extLst>
                  <a:ext uri="{0D108BD9-81ED-4DB2-BD59-A6C34878D82A}">
                    <a16:rowId xmlns:a16="http://schemas.microsoft.com/office/drawing/2014/main" val="4230237857"/>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950883992"/>
              </p:ext>
            </p:extLst>
          </p:nvPr>
        </p:nvGraphicFramePr>
        <p:xfrm>
          <a:off x="5087301" y="761320"/>
          <a:ext cx="6370409" cy="5043736"/>
        </p:xfrm>
        <a:graphic>
          <a:graphicData uri="http://schemas.openxmlformats.org/drawingml/2006/table">
            <a:tbl>
              <a:tblPr firstRow="1" firstCol="1" bandRow="1">
                <a:tableStyleId>{5C22544A-7EE6-4342-B048-85BDC9FD1C3A}</a:tableStyleId>
              </a:tblPr>
              <a:tblGrid>
                <a:gridCol w="6370409">
                  <a:extLst>
                    <a:ext uri="{9D8B030D-6E8A-4147-A177-3AD203B41FA5}">
                      <a16:colId xmlns:a16="http://schemas.microsoft.com/office/drawing/2014/main" val="2496229489"/>
                    </a:ext>
                  </a:extLst>
                </a:gridCol>
              </a:tblGrid>
              <a:tr h="5043736">
                <a:tc>
                  <a:txBody>
                    <a:bodyPr/>
                    <a:lstStyle/>
                    <a:p>
                      <a:pPr>
                        <a:lnSpc>
                          <a:spcPct val="107000"/>
                        </a:lnSpc>
                        <a:spcAft>
                          <a:spcPts val="800"/>
                        </a:spcAft>
                        <a:tabLst>
                          <a:tab pos="1143000" algn="l"/>
                        </a:tabLst>
                      </a:pPr>
                      <a:r>
                        <a:rPr lang="en-GB" sz="1200" u="sng" dirty="0">
                          <a:effectLst/>
                        </a:rPr>
                        <a:t>Key Strengths of the School: </a:t>
                      </a:r>
                    </a:p>
                    <a:p>
                      <a:pPr>
                        <a:lnSpc>
                          <a:spcPct val="107000"/>
                        </a:lnSpc>
                        <a:spcAft>
                          <a:spcPts val="800"/>
                        </a:spcAft>
                        <a:tabLst>
                          <a:tab pos="1143000" algn="l"/>
                        </a:tabLst>
                      </a:pPr>
                      <a:r>
                        <a:rPr lang="en-GB" sz="1200" dirty="0">
                          <a:effectLst/>
                        </a:rPr>
                        <a:t>The school has an ambitious, reflective  senior leadership team  that  actively engages with partner schools to develop and benchmark school improvement strategies. These links  are targeted to sharpen school improvement priorities and moderate school performance judgements.   Leaders have created a strong team ethic which supports highly developed working relationships with students.  </a:t>
                      </a:r>
                    </a:p>
                    <a:p>
                      <a:pPr>
                        <a:lnSpc>
                          <a:spcPct val="107000"/>
                        </a:lnSpc>
                        <a:spcAft>
                          <a:spcPts val="800"/>
                        </a:spcAft>
                        <a:tabLst>
                          <a:tab pos="1143000" algn="l"/>
                        </a:tabLst>
                      </a:pPr>
                      <a:r>
                        <a:rPr lang="en-GB" sz="1200" dirty="0">
                          <a:effectLst/>
                        </a:rPr>
                        <a:t>Morning briefings are used well to share information and reinforce the positive expectations and approaches all staff are expected to use in their interaction with students. </a:t>
                      </a:r>
                    </a:p>
                    <a:p>
                      <a:pPr>
                        <a:lnSpc>
                          <a:spcPct val="107000"/>
                        </a:lnSpc>
                        <a:spcAft>
                          <a:spcPts val="800"/>
                        </a:spcAft>
                        <a:tabLst>
                          <a:tab pos="1143000" algn="l"/>
                        </a:tabLst>
                      </a:pPr>
                      <a:r>
                        <a:rPr lang="en-GB" sz="1200" dirty="0">
                          <a:effectLst/>
                        </a:rPr>
                        <a:t>CPD is responsive to need,  well-devised and structured to enable staff to be more effective in their key areas. There are a range of opportunities in place for teachers and teaching assistants  to deepen and extend their knowledge and expertise. As a result staff  are better equipped to provide support for students and a broader range of learning opportunities.  </a:t>
                      </a:r>
                    </a:p>
                    <a:p>
                      <a:pPr>
                        <a:lnSpc>
                          <a:spcPct val="107000"/>
                        </a:lnSpc>
                        <a:spcAft>
                          <a:spcPts val="800"/>
                        </a:spcAft>
                        <a:tabLst>
                          <a:tab pos="1143000" algn="l"/>
                        </a:tabLst>
                      </a:pPr>
                      <a:r>
                        <a:rPr lang="en-GB" sz="1200" dirty="0">
                          <a:effectLst/>
                        </a:rPr>
                        <a:t>There are a wide  range of targeted therapies in use which underpin classroom practice. There are robust processes around each child which ensures their individual needs are identified and can be met. </a:t>
                      </a:r>
                    </a:p>
                    <a:p>
                      <a:pPr>
                        <a:lnSpc>
                          <a:spcPct val="107000"/>
                        </a:lnSpc>
                        <a:spcAft>
                          <a:spcPts val="800"/>
                        </a:spcAft>
                        <a:tabLst>
                          <a:tab pos="1143000" algn="l"/>
                        </a:tabLst>
                      </a:pPr>
                      <a:r>
                        <a:rPr lang="en-GB" sz="1200" dirty="0">
                          <a:effectLst/>
                        </a:rPr>
                        <a:t>Curriculum breadth, particularly at KS4, is a strength. There is a wide range of courses which  match students’ needs well and lead to positive post 16 destinations.</a:t>
                      </a:r>
                    </a:p>
                    <a:p>
                      <a:pPr>
                        <a:lnSpc>
                          <a:spcPct val="107000"/>
                        </a:lnSpc>
                        <a:spcAft>
                          <a:spcPts val="800"/>
                        </a:spcAft>
                        <a:tabLst>
                          <a:tab pos="1143000" algn="l"/>
                        </a:tabLst>
                      </a:pPr>
                      <a:r>
                        <a:rPr lang="en-GB" sz="1200" dirty="0">
                          <a:effectLst/>
                        </a:rPr>
                        <a:t>Leaders are ensuring students gain accreditation in Functional Skills at L1/L2 alongside GCSEs. Work-based learning is well-developed and students benefit from personalised careers advice.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7747" marR="67747" marT="0" marB="0"/>
                </a:tc>
                <a:extLst>
                  <a:ext uri="{0D108BD9-81ED-4DB2-BD59-A6C34878D82A}">
                    <a16:rowId xmlns:a16="http://schemas.microsoft.com/office/drawing/2014/main" val="2000129854"/>
                  </a:ext>
                </a:extLst>
              </a:tr>
            </a:tbl>
          </a:graphicData>
        </a:graphic>
      </p:graphicFrame>
    </p:spTree>
    <p:extLst>
      <p:ext uri="{BB962C8B-B14F-4D97-AF65-F5344CB8AC3E}">
        <p14:creationId xmlns:p14="http://schemas.microsoft.com/office/powerpoint/2010/main" val="9466075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939735146"/>
              </p:ext>
            </p:extLst>
          </p:nvPr>
        </p:nvGraphicFramePr>
        <p:xfrm>
          <a:off x="408603" y="207817"/>
          <a:ext cx="7017434" cy="5971309"/>
        </p:xfrm>
        <a:graphic>
          <a:graphicData uri="http://schemas.openxmlformats.org/drawingml/2006/table">
            <a:tbl>
              <a:tblPr firstRow="1" firstCol="1" bandRow="1">
                <a:tableStyleId>{5C22544A-7EE6-4342-B048-85BDC9FD1C3A}</a:tableStyleId>
              </a:tblPr>
              <a:tblGrid>
                <a:gridCol w="7017434">
                  <a:extLst>
                    <a:ext uri="{9D8B030D-6E8A-4147-A177-3AD203B41FA5}">
                      <a16:colId xmlns:a16="http://schemas.microsoft.com/office/drawing/2014/main" val="823305149"/>
                    </a:ext>
                  </a:extLst>
                </a:gridCol>
              </a:tblGrid>
              <a:tr h="5971309">
                <a:tc>
                  <a:txBody>
                    <a:bodyPr/>
                    <a:lstStyle/>
                    <a:p>
                      <a:pPr marL="0" marR="0" lvl="0" indent="0" algn="l" defTabSz="457200" rtl="0" eaLnBrk="1" fontAlgn="auto" latinLnBrk="0" hangingPunct="1">
                        <a:lnSpc>
                          <a:spcPct val="107000"/>
                        </a:lnSpc>
                        <a:spcBef>
                          <a:spcPts val="0"/>
                        </a:spcBef>
                        <a:spcAft>
                          <a:spcPts val="800"/>
                        </a:spcAft>
                        <a:buClrTx/>
                        <a:buSzTx/>
                        <a:buFontTx/>
                        <a:buNone/>
                        <a:tabLst>
                          <a:tab pos="1143000" algn="l"/>
                        </a:tabLst>
                        <a:defRPr/>
                      </a:pPr>
                      <a:r>
                        <a:rPr lang="en-GB" sz="1200" b="1" u="sng" dirty="0">
                          <a:effectLst/>
                        </a:rPr>
                        <a:t>Triangulation of marking, assessment and progress over time for Maths, English and </a:t>
                      </a:r>
                      <a:r>
                        <a:rPr lang="en-GB" sz="1200" b="1" u="sng" dirty="0" smtClean="0">
                          <a:effectLst/>
                        </a:rPr>
                        <a:t>Science </a:t>
                      </a:r>
                    </a:p>
                    <a:p>
                      <a:pPr>
                        <a:lnSpc>
                          <a:spcPct val="107000"/>
                        </a:lnSpc>
                        <a:spcAft>
                          <a:spcPts val="800"/>
                        </a:spcAft>
                        <a:tabLst>
                          <a:tab pos="1143000" algn="l"/>
                        </a:tabLst>
                      </a:pPr>
                      <a:r>
                        <a:rPr lang="en-GB" sz="1200" dirty="0" smtClean="0">
                          <a:effectLst/>
                        </a:rPr>
                        <a:t>The </a:t>
                      </a:r>
                      <a:r>
                        <a:rPr lang="en-GB" sz="1200" dirty="0">
                          <a:effectLst/>
                        </a:rPr>
                        <a:t>school has a marking policy which comprehensive and is largely followed by staff across the school.  </a:t>
                      </a:r>
                    </a:p>
                    <a:p>
                      <a:pPr>
                        <a:lnSpc>
                          <a:spcPct val="107000"/>
                        </a:lnSpc>
                        <a:spcAft>
                          <a:spcPts val="800"/>
                        </a:spcAft>
                        <a:tabLst>
                          <a:tab pos="1143000" algn="l"/>
                        </a:tabLst>
                      </a:pPr>
                      <a:r>
                        <a:rPr lang="en-GB" sz="1200" dirty="0">
                          <a:effectLst/>
                        </a:rPr>
                        <a:t>There are robust assessment systems in place which require half termly feedback from teachers. Interventions are carefully planned in light of the evaluative work around pupil progress for that half term. The review team saw evidence of the effectiveness of the system in supporting a number of students to get back “on track” to meet their expected target</a:t>
                      </a:r>
                    </a:p>
                    <a:p>
                      <a:pPr>
                        <a:lnSpc>
                          <a:spcPct val="107000"/>
                        </a:lnSpc>
                        <a:spcAft>
                          <a:spcPts val="800"/>
                        </a:spcAft>
                        <a:tabLst>
                          <a:tab pos="1143000" algn="l"/>
                        </a:tabLst>
                      </a:pPr>
                      <a:r>
                        <a:rPr lang="en-GB" sz="1200" dirty="0">
                          <a:effectLst/>
                        </a:rPr>
                        <a:t>Staff at all levels are held to account for pupil performance though strong performance management structures. </a:t>
                      </a:r>
                    </a:p>
                    <a:p>
                      <a:pPr>
                        <a:lnSpc>
                          <a:spcPct val="107000"/>
                        </a:lnSpc>
                        <a:spcAft>
                          <a:spcPts val="800"/>
                        </a:spcAft>
                        <a:tabLst>
                          <a:tab pos="1143000" algn="l"/>
                        </a:tabLst>
                      </a:pPr>
                      <a:r>
                        <a:rPr lang="en-GB" sz="1200" dirty="0">
                          <a:effectLst/>
                        </a:rPr>
                        <a:t>Senior leaders have developed a data rich environment which provides progress information within Key Stages. </a:t>
                      </a:r>
                    </a:p>
                    <a:p>
                      <a:pPr>
                        <a:lnSpc>
                          <a:spcPct val="107000"/>
                        </a:lnSpc>
                        <a:spcAft>
                          <a:spcPts val="800"/>
                        </a:spcAft>
                        <a:tabLst>
                          <a:tab pos="1143000" algn="l"/>
                        </a:tabLst>
                      </a:pPr>
                      <a:r>
                        <a:rPr lang="en-GB" sz="1200" dirty="0">
                          <a:effectLst/>
                        </a:rPr>
                        <a:t> </a:t>
                      </a:r>
                    </a:p>
                    <a:p>
                      <a:pPr>
                        <a:lnSpc>
                          <a:spcPct val="107000"/>
                        </a:lnSpc>
                        <a:spcAft>
                          <a:spcPts val="800"/>
                        </a:spcAft>
                        <a:tabLst>
                          <a:tab pos="1143000" algn="l"/>
                        </a:tabLst>
                      </a:pPr>
                      <a:r>
                        <a:rPr lang="en-GB" sz="1200" u="sng" dirty="0">
                          <a:effectLst/>
                        </a:rPr>
                        <a:t>Areas for development: </a:t>
                      </a:r>
                    </a:p>
                    <a:p>
                      <a:pPr>
                        <a:lnSpc>
                          <a:spcPct val="107000"/>
                        </a:lnSpc>
                        <a:spcAft>
                          <a:spcPts val="800"/>
                        </a:spcAft>
                        <a:tabLst>
                          <a:tab pos="1143000" algn="l"/>
                        </a:tabLst>
                      </a:pPr>
                      <a:r>
                        <a:rPr lang="en-GB" sz="1200" dirty="0">
                          <a:effectLst/>
                        </a:rPr>
                        <a:t>It is felt that the school would benefit from establishing a clear academic progress measure for what constitutes good or better. This will  enable them to talk confidently about students making good and better progress.</a:t>
                      </a:r>
                    </a:p>
                    <a:p>
                      <a:pPr>
                        <a:lnSpc>
                          <a:spcPct val="107000"/>
                        </a:lnSpc>
                        <a:spcAft>
                          <a:spcPts val="800"/>
                        </a:spcAft>
                        <a:tabLst>
                          <a:tab pos="1143000" algn="l"/>
                        </a:tabLst>
                      </a:pPr>
                      <a:r>
                        <a:rPr lang="en-GB" sz="1200" dirty="0">
                          <a:effectLst/>
                        </a:rPr>
                        <a:t>Where teachers provide marking feedback, opportunity should be available for students to reflect and improve the identified weakness. </a:t>
                      </a:r>
                    </a:p>
                    <a:p>
                      <a:pPr>
                        <a:lnSpc>
                          <a:spcPct val="107000"/>
                        </a:lnSpc>
                        <a:spcAft>
                          <a:spcPts val="800"/>
                        </a:spcAft>
                        <a:tabLst>
                          <a:tab pos="1143000" algn="l"/>
                        </a:tabLst>
                      </a:pPr>
                      <a:r>
                        <a:rPr lang="en-GB" sz="1200" dirty="0">
                          <a:effectLst/>
                        </a:rPr>
                        <a:t>School may wish to consider how its focus on personalised learning can be made more evident in the classroom.  In particular how verbal feedback can be shown to inform next steps in learning. </a:t>
                      </a:r>
                    </a:p>
                    <a:p>
                      <a:pPr>
                        <a:lnSpc>
                          <a:spcPct val="107000"/>
                        </a:lnSpc>
                        <a:spcAft>
                          <a:spcPts val="800"/>
                        </a:spcAft>
                        <a:tabLst>
                          <a:tab pos="1143000" algn="l"/>
                        </a:tabLst>
                      </a:pPr>
                      <a:r>
                        <a:rPr lang="en-GB" sz="1200" dirty="0">
                          <a:effectLst/>
                        </a:rPr>
                        <a:t>The school may wish to investigate a whole school progress summary which can reflect key stages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extLst>
                  <a:ext uri="{0D108BD9-81ED-4DB2-BD59-A6C34878D82A}">
                    <a16:rowId xmlns:a16="http://schemas.microsoft.com/office/drawing/2014/main" val="237421446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516736531"/>
              </p:ext>
            </p:extLst>
          </p:nvPr>
        </p:nvGraphicFramePr>
        <p:xfrm>
          <a:off x="7564582" y="2369127"/>
          <a:ext cx="4378036" cy="3086863"/>
        </p:xfrm>
        <a:graphic>
          <a:graphicData uri="http://schemas.openxmlformats.org/drawingml/2006/table">
            <a:tbl>
              <a:tblPr firstRow="1" firstCol="1" bandRow="1">
                <a:tableStyleId>{5C22544A-7EE6-4342-B048-85BDC9FD1C3A}</a:tableStyleId>
              </a:tblPr>
              <a:tblGrid>
                <a:gridCol w="4378036">
                  <a:extLst>
                    <a:ext uri="{9D8B030D-6E8A-4147-A177-3AD203B41FA5}">
                      <a16:colId xmlns:a16="http://schemas.microsoft.com/office/drawing/2014/main" val="636883317"/>
                    </a:ext>
                  </a:extLst>
                </a:gridCol>
              </a:tblGrid>
              <a:tr h="3086863">
                <a:tc>
                  <a:txBody>
                    <a:bodyPr/>
                    <a:lstStyle/>
                    <a:p>
                      <a:pPr>
                        <a:lnSpc>
                          <a:spcPct val="107000"/>
                        </a:lnSpc>
                        <a:spcAft>
                          <a:spcPts val="800"/>
                        </a:spcAft>
                        <a:tabLst>
                          <a:tab pos="1143000" algn="l"/>
                        </a:tabLst>
                      </a:pPr>
                      <a:r>
                        <a:rPr lang="en-GB" sz="1200" u="sng" dirty="0">
                          <a:effectLst/>
                        </a:rPr>
                        <a:t>Final Comments: </a:t>
                      </a:r>
                    </a:p>
                    <a:p>
                      <a:pPr>
                        <a:lnSpc>
                          <a:spcPct val="107000"/>
                        </a:lnSpc>
                        <a:spcAft>
                          <a:spcPts val="800"/>
                        </a:spcAft>
                        <a:tabLst>
                          <a:tab pos="1143000" algn="l"/>
                        </a:tabLst>
                      </a:pPr>
                      <a:r>
                        <a:rPr lang="en-GB" sz="1200" dirty="0">
                          <a:effectLst/>
                        </a:rPr>
                        <a:t>The review team found many strengths, particularly the drive and ambition of leaders, the relationship between staff and students and the resources available to the provision. </a:t>
                      </a:r>
                    </a:p>
                    <a:p>
                      <a:pPr>
                        <a:lnSpc>
                          <a:spcPct val="107000"/>
                        </a:lnSpc>
                        <a:spcAft>
                          <a:spcPts val="800"/>
                        </a:spcAft>
                        <a:tabLst>
                          <a:tab pos="1143000" algn="l"/>
                        </a:tabLst>
                      </a:pPr>
                      <a:r>
                        <a:rPr lang="en-GB" sz="1200" dirty="0">
                          <a:effectLst/>
                        </a:rPr>
                        <a:t>Many thanks to the principal, </a:t>
                      </a:r>
                      <a:r>
                        <a:rPr lang="en-GB" sz="1200" dirty="0" err="1">
                          <a:effectLst/>
                        </a:rPr>
                        <a:t>headteacher</a:t>
                      </a:r>
                      <a:r>
                        <a:rPr lang="en-GB" sz="1200" dirty="0">
                          <a:effectLst/>
                        </a:rPr>
                        <a:t>, senior leaders, all staff and students for welcoming the team and supporting the process. We hope you find this peer review report helpful as you continue your journey from good to great. </a:t>
                      </a:r>
                    </a:p>
                    <a:p>
                      <a:pPr>
                        <a:lnSpc>
                          <a:spcPct val="107000"/>
                        </a:lnSpc>
                        <a:spcAft>
                          <a:spcPts val="800"/>
                        </a:spcAft>
                        <a:tabLst>
                          <a:tab pos="1143000" algn="l"/>
                        </a:tabLst>
                      </a:pPr>
                      <a:r>
                        <a:rPr lang="en-GB" sz="1200" dirty="0">
                          <a:effectLst/>
                        </a:rPr>
                        <a:t>As you are aware the group is a supportive one and there will be opportunity for the report to reflected on further if required.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45859928"/>
                  </a:ext>
                </a:extLst>
              </a:tr>
            </a:tbl>
          </a:graphicData>
        </a:graphic>
      </p:graphicFrame>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07040" y="5455990"/>
            <a:ext cx="993297" cy="990641"/>
          </a:xfrm>
          <a:prstGeom prst="rect">
            <a:avLst/>
          </a:prstGeom>
        </p:spPr>
      </p:pic>
    </p:spTree>
    <p:extLst>
      <p:ext uri="{BB962C8B-B14F-4D97-AF65-F5344CB8AC3E}">
        <p14:creationId xmlns:p14="http://schemas.microsoft.com/office/powerpoint/2010/main" val="40698615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7667" y="1522459"/>
            <a:ext cx="8534400" cy="1507067"/>
          </a:xfrm>
        </p:spPr>
        <p:txBody>
          <a:bodyPr>
            <a:normAutofit fontScale="90000"/>
          </a:bodyPr>
          <a:lstStyle/>
          <a:p>
            <a:r>
              <a:rPr lang="en-GB" b="1" dirty="0" smtClean="0"/>
              <a:t>NEW ZEALAND</a:t>
            </a:r>
            <a:br>
              <a:rPr lang="en-GB" b="1" dirty="0" smtClean="0"/>
            </a:br>
            <a:r>
              <a:rPr lang="en-GB" b="1" dirty="0" smtClean="0"/>
              <a:t>Networks </a:t>
            </a:r>
            <a:r>
              <a:rPr lang="en-GB" b="1" dirty="0"/>
              <a:t>start now </a:t>
            </a:r>
            <a:br>
              <a:rPr lang="en-GB" b="1" dirty="0"/>
            </a:br>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07040" y="5455990"/>
            <a:ext cx="993297" cy="990641"/>
          </a:xfrm>
          <a:prstGeom prst="rect">
            <a:avLst/>
          </a:prstGeom>
        </p:spPr>
      </p:pic>
    </p:spTree>
    <p:extLst>
      <p:ext uri="{BB962C8B-B14F-4D97-AF65-F5344CB8AC3E}">
        <p14:creationId xmlns:p14="http://schemas.microsoft.com/office/powerpoint/2010/main" val="33329035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58285" y="1356974"/>
            <a:ext cx="8534400" cy="3615267"/>
          </a:xfrm>
        </p:spPr>
        <p:txBody>
          <a:bodyPr/>
          <a:lstStyle/>
          <a:p>
            <a:r>
              <a:rPr lang="en-GB" sz="3600" b="1" dirty="0" smtClean="0">
                <a:solidFill>
                  <a:schemeClr val="tx1"/>
                </a:solidFill>
              </a:rPr>
              <a:t>Questions to ask yourself </a:t>
            </a:r>
          </a:p>
          <a:p>
            <a:pPr marL="0" indent="0">
              <a:buNone/>
            </a:pPr>
            <a:endParaRPr lang="en-GB" b="1" dirty="0" smtClean="0"/>
          </a:p>
          <a:p>
            <a:r>
              <a:rPr lang="en-GB" b="1" dirty="0"/>
              <a:t>What would I like to improve </a:t>
            </a:r>
            <a:r>
              <a:rPr lang="en-GB" b="1" dirty="0" smtClean="0"/>
              <a:t>?</a:t>
            </a:r>
          </a:p>
          <a:p>
            <a:r>
              <a:rPr lang="en-GB" b="1" dirty="0" smtClean="0"/>
              <a:t>What </a:t>
            </a:r>
            <a:r>
              <a:rPr lang="en-GB" b="1" dirty="0" smtClean="0"/>
              <a:t>do </a:t>
            </a:r>
            <a:r>
              <a:rPr lang="en-GB" b="1" dirty="0" smtClean="0"/>
              <a:t>we need to moderate ? </a:t>
            </a:r>
            <a:endParaRPr lang="en-GB" b="1" dirty="0"/>
          </a:p>
          <a:p>
            <a:r>
              <a:rPr lang="en-GB" b="1" dirty="0" smtClean="0"/>
              <a:t>What am I uncertain about ?</a:t>
            </a:r>
          </a:p>
          <a:p>
            <a:pPr marL="0" indent="0">
              <a:buNone/>
            </a:pPr>
            <a:endParaRPr lang="en-GB" dirty="0" smtClean="0"/>
          </a:p>
          <a:p>
            <a:pPr marL="0" indent="0">
              <a:buNone/>
            </a:pPr>
            <a:r>
              <a:rPr lang="en-GB" b="1" dirty="0" smtClean="0">
                <a:solidFill>
                  <a:schemeClr val="tx1"/>
                </a:solidFill>
              </a:rPr>
              <a:t>What/wh</a:t>
            </a:r>
            <a:r>
              <a:rPr lang="en-GB" b="1" dirty="0">
                <a:solidFill>
                  <a:schemeClr val="tx1"/>
                </a:solidFill>
              </a:rPr>
              <a:t>o</a:t>
            </a:r>
            <a:r>
              <a:rPr lang="en-GB" b="1" dirty="0" smtClean="0">
                <a:solidFill>
                  <a:schemeClr val="tx1"/>
                </a:solidFill>
              </a:rPr>
              <a:t> do I think peers would need to see to help me find the answers</a:t>
            </a:r>
            <a:endParaRPr lang="en-GB" b="1" dirty="0">
              <a:solidFill>
                <a:schemeClr val="tx1"/>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07040" y="5455990"/>
            <a:ext cx="993297" cy="990641"/>
          </a:xfrm>
          <a:prstGeom prst="rect">
            <a:avLst/>
          </a:prstGeom>
        </p:spPr>
      </p:pic>
    </p:spTree>
    <p:extLst>
      <p:ext uri="{BB962C8B-B14F-4D97-AF65-F5344CB8AC3E}">
        <p14:creationId xmlns:p14="http://schemas.microsoft.com/office/powerpoint/2010/main" val="9295635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423853" y="500095"/>
            <a:ext cx="8357595" cy="5614785"/>
          </a:xfr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07040" y="5455990"/>
            <a:ext cx="993297" cy="990641"/>
          </a:xfrm>
          <a:prstGeom prst="rect">
            <a:avLst/>
          </a:prstGeom>
        </p:spPr>
      </p:pic>
      <p:cxnSp>
        <p:nvCxnSpPr>
          <p:cNvPr id="7" name="Straight Connector 6"/>
          <p:cNvCxnSpPr/>
          <p:nvPr/>
        </p:nvCxnSpPr>
        <p:spPr>
          <a:xfrm flipV="1">
            <a:off x="4902299" y="1977662"/>
            <a:ext cx="2820988" cy="13062"/>
          </a:xfrm>
          <a:prstGeom prst="line">
            <a:avLst/>
          </a:prstGeom>
          <a:ln w="38100">
            <a:solidFill>
              <a:schemeClr val="accent1">
                <a:alpha val="6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3693613" y="3745351"/>
            <a:ext cx="2820988" cy="13062"/>
          </a:xfrm>
          <a:prstGeom prst="line">
            <a:avLst/>
          </a:prstGeom>
          <a:ln w="38100">
            <a:solidFill>
              <a:schemeClr val="accent1">
                <a:alpha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40377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sz="3600" b="1" dirty="0" smtClean="0">
                <a:solidFill>
                  <a:schemeClr val="tx1"/>
                </a:solidFill>
              </a:rPr>
              <a:t>NEXT STEPS </a:t>
            </a:r>
            <a:endParaRPr lang="en-GB" sz="3600" b="1" dirty="0">
              <a:solidFill>
                <a:schemeClr val="tx1"/>
              </a:solidFill>
            </a:endParaRPr>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07040" y="5455990"/>
            <a:ext cx="993297" cy="990641"/>
          </a:xfrm>
          <a:prstGeom prst="rect">
            <a:avLst/>
          </a:prstGeom>
        </p:spPr>
      </p:pic>
    </p:spTree>
    <p:extLst>
      <p:ext uri="{BB962C8B-B14F-4D97-AF65-F5344CB8AC3E}">
        <p14:creationId xmlns:p14="http://schemas.microsoft.com/office/powerpoint/2010/main" val="10082919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8600" y="1244936"/>
            <a:ext cx="8534400" cy="1507067"/>
          </a:xfrm>
        </p:spPr>
        <p:txBody>
          <a:bodyPr/>
          <a:lstStyle/>
          <a:p>
            <a:r>
              <a:rPr lang="en-GB" b="1" dirty="0" smtClean="0"/>
              <a:t>Thank YOU </a:t>
            </a:r>
            <a:endParaRPr lang="en-GB" b="1" dirty="0"/>
          </a:p>
        </p:txBody>
      </p:sp>
      <p:sp>
        <p:nvSpPr>
          <p:cNvPr id="3" name="Content Placeholder 2"/>
          <p:cNvSpPr>
            <a:spLocks noGrp="1"/>
          </p:cNvSpPr>
          <p:nvPr>
            <p:ph idx="1"/>
          </p:nvPr>
        </p:nvSpPr>
        <p:spPr>
          <a:xfrm>
            <a:off x="1498600" y="2146056"/>
            <a:ext cx="8534400" cy="1442272"/>
          </a:xfrm>
        </p:spPr>
        <p:txBody>
          <a:bodyPr/>
          <a:lstStyle/>
          <a:p>
            <a:r>
              <a:rPr lang="en-GB" b="1" dirty="0" smtClean="0"/>
              <a:t>neil.toplass@shenstonelodge.co.uk</a:t>
            </a:r>
            <a:endParaRPr lang="en-GB" b="1"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9440" y="5608390"/>
            <a:ext cx="993297" cy="990641"/>
          </a:xfrm>
          <a:prstGeom prst="rect">
            <a:avLst/>
          </a:prstGeom>
        </p:spPr>
      </p:pic>
    </p:spTree>
    <p:extLst>
      <p:ext uri="{BB962C8B-B14F-4D97-AF65-F5344CB8AC3E}">
        <p14:creationId xmlns:p14="http://schemas.microsoft.com/office/powerpoint/2010/main" val="141385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4029" y="685800"/>
            <a:ext cx="8534400" cy="1507067"/>
          </a:xfrm>
        </p:spPr>
        <p:txBody>
          <a:bodyPr/>
          <a:lstStyle/>
          <a:p>
            <a:r>
              <a:rPr lang="en-GB" b="1" dirty="0" smtClean="0"/>
              <a:t>why</a:t>
            </a:r>
            <a:r>
              <a:rPr lang="en-GB" dirty="0" smtClean="0"/>
              <a:t> </a:t>
            </a:r>
            <a:endParaRPr lang="en-GB" dirty="0"/>
          </a:p>
        </p:txBody>
      </p:sp>
      <p:sp>
        <p:nvSpPr>
          <p:cNvPr id="3" name="Content Placeholder 2"/>
          <p:cNvSpPr>
            <a:spLocks noGrp="1"/>
          </p:cNvSpPr>
          <p:nvPr>
            <p:ph idx="1"/>
          </p:nvPr>
        </p:nvSpPr>
        <p:spPr>
          <a:xfrm>
            <a:off x="749526" y="1894114"/>
            <a:ext cx="8534400" cy="2106507"/>
          </a:xfrm>
        </p:spPr>
        <p:txBody>
          <a:bodyPr/>
          <a:lstStyle/>
          <a:p>
            <a:r>
              <a:rPr lang="en-GB" b="1" dirty="0" smtClean="0"/>
              <a:t>Capacity    OFSTED / Local </a:t>
            </a:r>
            <a:r>
              <a:rPr lang="en-GB" b="1" dirty="0" smtClean="0"/>
              <a:t>Government /Academies  </a:t>
            </a:r>
            <a:endParaRPr lang="en-GB" b="1" dirty="0" smtClean="0"/>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07040" y="5455990"/>
            <a:ext cx="993297" cy="990641"/>
          </a:xfrm>
          <a:prstGeom prst="rect">
            <a:avLst/>
          </a:prstGeom>
        </p:spPr>
      </p:pic>
    </p:spTree>
    <p:extLst>
      <p:ext uri="{BB962C8B-B14F-4D97-AF65-F5344CB8AC3E}">
        <p14:creationId xmlns:p14="http://schemas.microsoft.com/office/powerpoint/2010/main" val="224999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9344" y="996103"/>
            <a:ext cx="8534400" cy="1195131"/>
          </a:xfrm>
        </p:spPr>
        <p:txBody>
          <a:bodyPr/>
          <a:lstStyle/>
          <a:p>
            <a:r>
              <a:rPr lang="en-GB" b="1" dirty="0" smtClean="0"/>
              <a:t>Evolution of School networks</a:t>
            </a:r>
            <a:endParaRPr lang="en-GB" b="1" dirty="0"/>
          </a:p>
        </p:txBody>
      </p:sp>
      <p:sp>
        <p:nvSpPr>
          <p:cNvPr id="4" name="Content Placeholder 3"/>
          <p:cNvSpPr>
            <a:spLocks noGrp="1"/>
          </p:cNvSpPr>
          <p:nvPr>
            <p:ph idx="1"/>
          </p:nvPr>
        </p:nvSpPr>
        <p:spPr>
          <a:xfrm>
            <a:off x="919344" y="1593669"/>
            <a:ext cx="8534400" cy="2651760"/>
          </a:xfrm>
        </p:spPr>
        <p:txBody>
          <a:bodyPr>
            <a:normAutofit/>
          </a:bodyPr>
          <a:lstStyle/>
          <a:p>
            <a:pPr lvl="8"/>
            <a:endParaRPr lang="en-GB" b="1" dirty="0" smtClean="0"/>
          </a:p>
          <a:p>
            <a:endParaRPr lang="en-GB" dirty="0"/>
          </a:p>
          <a:p>
            <a:r>
              <a:rPr lang="en-GB" b="1" dirty="0" smtClean="0"/>
              <a:t>LA Groups </a:t>
            </a:r>
          </a:p>
          <a:p>
            <a:r>
              <a:rPr lang="en-GB" b="1" dirty="0"/>
              <a:t>Developing trust and closer working relationships</a:t>
            </a:r>
          </a:p>
          <a:p>
            <a:r>
              <a:rPr lang="en-GB" b="1" dirty="0" smtClean="0"/>
              <a:t>More than a forum for football fixtures </a:t>
            </a:r>
          </a:p>
          <a:p>
            <a:r>
              <a:rPr lang="en-GB" b="1" dirty="0"/>
              <a:t>Acknowledging where the expertise lies</a:t>
            </a:r>
          </a:p>
          <a:p>
            <a:endParaRPr lang="en-GB"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07040" y="5455990"/>
            <a:ext cx="993297" cy="990641"/>
          </a:xfrm>
          <a:prstGeom prst="rect">
            <a:avLst/>
          </a:prstGeom>
        </p:spPr>
      </p:pic>
    </p:spTree>
    <p:extLst>
      <p:ext uri="{BB962C8B-B14F-4D97-AF65-F5344CB8AC3E}">
        <p14:creationId xmlns:p14="http://schemas.microsoft.com/office/powerpoint/2010/main" val="3021189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6646" y="685800"/>
            <a:ext cx="8534400" cy="1507067"/>
          </a:xfrm>
        </p:spPr>
        <p:txBody>
          <a:bodyPr/>
          <a:lstStyle/>
          <a:p>
            <a:r>
              <a:rPr lang="en-GB" b="1" dirty="0" smtClean="0"/>
              <a:t>What</a:t>
            </a:r>
            <a:r>
              <a:rPr lang="en-GB" dirty="0" smtClean="0"/>
              <a:t> </a:t>
            </a:r>
            <a:endParaRPr lang="en-GB" dirty="0"/>
          </a:p>
        </p:txBody>
      </p:sp>
      <p:sp>
        <p:nvSpPr>
          <p:cNvPr id="3" name="Content Placeholder 2"/>
          <p:cNvSpPr>
            <a:spLocks noGrp="1"/>
          </p:cNvSpPr>
          <p:nvPr>
            <p:ph idx="1"/>
          </p:nvPr>
        </p:nvSpPr>
        <p:spPr>
          <a:xfrm>
            <a:off x="566646" y="1828800"/>
            <a:ext cx="8534400" cy="1819125"/>
          </a:xfrm>
        </p:spPr>
        <p:txBody>
          <a:bodyPr/>
          <a:lstStyle/>
          <a:p>
            <a:r>
              <a:rPr lang="en-GB" b="1" dirty="0" smtClean="0"/>
              <a:t>Schools Leaders  </a:t>
            </a:r>
            <a:r>
              <a:rPr lang="en-GB" b="1" dirty="0" smtClean="0"/>
              <a:t>coming together to review practices and share advice, support and knowledge </a:t>
            </a:r>
            <a:endParaRPr lang="en-GB" b="1"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07040" y="5455990"/>
            <a:ext cx="993297" cy="990641"/>
          </a:xfrm>
          <a:prstGeom prst="rect">
            <a:avLst/>
          </a:prstGeom>
        </p:spPr>
      </p:pic>
    </p:spTree>
    <p:extLst>
      <p:ext uri="{BB962C8B-B14F-4D97-AF65-F5344CB8AC3E}">
        <p14:creationId xmlns:p14="http://schemas.microsoft.com/office/powerpoint/2010/main" val="34943075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38" y="1046192"/>
            <a:ext cx="8534400" cy="1073553"/>
          </a:xfrm>
        </p:spPr>
        <p:txBody>
          <a:bodyPr/>
          <a:lstStyle/>
          <a:p>
            <a:r>
              <a:rPr lang="en-GB" b="1" dirty="0" smtClean="0"/>
              <a:t>benefits of peer review </a:t>
            </a:r>
            <a:endParaRPr lang="en-GB" b="1" dirty="0"/>
          </a:p>
        </p:txBody>
      </p:sp>
      <p:sp>
        <p:nvSpPr>
          <p:cNvPr id="4" name="Content Placeholder 2"/>
          <p:cNvSpPr>
            <a:spLocks noGrp="1"/>
          </p:cNvSpPr>
          <p:nvPr>
            <p:ph idx="1"/>
          </p:nvPr>
        </p:nvSpPr>
        <p:spPr>
          <a:xfrm>
            <a:off x="891238" y="1989679"/>
            <a:ext cx="8534400" cy="3615267"/>
          </a:xfrm>
        </p:spPr>
        <p:txBody>
          <a:bodyPr/>
          <a:lstStyle/>
          <a:p>
            <a:r>
              <a:rPr lang="en-GB" b="1" dirty="0" smtClean="0"/>
              <a:t>Controlled by  the schools </a:t>
            </a:r>
          </a:p>
          <a:p>
            <a:r>
              <a:rPr lang="en-GB" b="1" dirty="0" smtClean="0"/>
              <a:t>Flexibility in the formality of the relationship (but should be purposeful)  </a:t>
            </a:r>
          </a:p>
          <a:p>
            <a:r>
              <a:rPr lang="en-GB" b="1" dirty="0" smtClean="0"/>
              <a:t>Professional Development .. Staff and leaders under controlled pressure</a:t>
            </a:r>
          </a:p>
          <a:p>
            <a:r>
              <a:rPr lang="en-GB" b="1" dirty="0" smtClean="0"/>
              <a:t>Moderation Tool </a:t>
            </a:r>
          </a:p>
          <a:p>
            <a:r>
              <a:rPr lang="en-GB" b="1" dirty="0" smtClean="0"/>
              <a:t>Benchmarking</a:t>
            </a:r>
          </a:p>
          <a:p>
            <a:r>
              <a:rPr lang="en-GB" b="1" dirty="0" smtClean="0"/>
              <a:t>Evidence </a:t>
            </a:r>
            <a:r>
              <a:rPr lang="en-GB" b="1" dirty="0" smtClean="0"/>
              <a:t>Base for external moderators to see (</a:t>
            </a:r>
            <a:r>
              <a:rPr lang="en-GB" b="1" dirty="0" err="1" smtClean="0"/>
              <a:t>eg</a:t>
            </a:r>
            <a:r>
              <a:rPr lang="en-GB" b="1" dirty="0" smtClean="0"/>
              <a:t>. OFSTED / ERO)</a:t>
            </a:r>
            <a:endParaRPr lang="en-GB" b="1" dirty="0"/>
          </a:p>
          <a:p>
            <a:endParaRPr lang="en-GB"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07040" y="5455990"/>
            <a:ext cx="993297" cy="990641"/>
          </a:xfrm>
          <a:prstGeom prst="rect">
            <a:avLst/>
          </a:prstGeom>
        </p:spPr>
      </p:pic>
    </p:spTree>
    <p:extLst>
      <p:ext uri="{BB962C8B-B14F-4D97-AF65-F5344CB8AC3E}">
        <p14:creationId xmlns:p14="http://schemas.microsoft.com/office/powerpoint/2010/main" val="8595624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7092" y="1328752"/>
            <a:ext cx="8534400" cy="1507067"/>
          </a:xfrm>
        </p:spPr>
        <p:txBody>
          <a:bodyPr/>
          <a:lstStyle/>
          <a:p>
            <a:r>
              <a:rPr lang="en-GB" b="1" dirty="0" smtClean="0"/>
              <a:t>Limitations of peer review </a:t>
            </a:r>
            <a:endParaRPr lang="en-GB" b="1" dirty="0"/>
          </a:p>
        </p:txBody>
      </p:sp>
      <p:sp>
        <p:nvSpPr>
          <p:cNvPr id="3" name="Content Placeholder 2"/>
          <p:cNvSpPr>
            <a:spLocks noGrp="1"/>
          </p:cNvSpPr>
          <p:nvPr>
            <p:ph idx="1"/>
          </p:nvPr>
        </p:nvSpPr>
        <p:spPr>
          <a:xfrm>
            <a:off x="867092" y="2295492"/>
            <a:ext cx="8534400" cy="2620171"/>
          </a:xfrm>
        </p:spPr>
        <p:txBody>
          <a:bodyPr/>
          <a:lstStyle/>
          <a:p>
            <a:r>
              <a:rPr lang="en-GB" b="1" dirty="0" smtClean="0"/>
              <a:t>Additional demand on Senior Leaders (Esp. </a:t>
            </a:r>
            <a:r>
              <a:rPr lang="en-GB" b="1" dirty="0" err="1" smtClean="0"/>
              <a:t>Headteacher</a:t>
            </a:r>
            <a:r>
              <a:rPr lang="en-GB" b="1" dirty="0" smtClean="0"/>
              <a:t>)  </a:t>
            </a:r>
          </a:p>
          <a:p>
            <a:r>
              <a:rPr lang="en-GB" b="1" dirty="0" smtClean="0"/>
              <a:t>Can be difficult for small schools to facilitate</a:t>
            </a:r>
          </a:p>
          <a:p>
            <a:r>
              <a:rPr lang="en-GB" b="1" dirty="0" smtClean="0"/>
              <a:t>Time intensive </a:t>
            </a:r>
          </a:p>
          <a:p>
            <a:r>
              <a:rPr lang="en-GB" b="1" dirty="0" smtClean="0"/>
              <a:t>Stressful  </a:t>
            </a:r>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07040" y="5455990"/>
            <a:ext cx="993297" cy="990641"/>
          </a:xfrm>
          <a:prstGeom prst="rect">
            <a:avLst/>
          </a:prstGeom>
        </p:spPr>
      </p:pic>
    </p:spTree>
    <p:extLst>
      <p:ext uri="{BB962C8B-B14F-4D97-AF65-F5344CB8AC3E}">
        <p14:creationId xmlns:p14="http://schemas.microsoft.com/office/powerpoint/2010/main" val="17541851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7959" y="1079234"/>
            <a:ext cx="8534400" cy="1507067"/>
          </a:xfrm>
        </p:spPr>
        <p:txBody>
          <a:bodyPr/>
          <a:lstStyle/>
          <a:p>
            <a:r>
              <a:rPr lang="en-GB" b="1" dirty="0" smtClean="0"/>
              <a:t>How</a:t>
            </a:r>
            <a:endParaRPr lang="en-GB" b="1" dirty="0"/>
          </a:p>
        </p:txBody>
      </p:sp>
      <p:sp>
        <p:nvSpPr>
          <p:cNvPr id="3" name="Content Placeholder 2"/>
          <p:cNvSpPr>
            <a:spLocks noGrp="1"/>
          </p:cNvSpPr>
          <p:nvPr>
            <p:ph idx="1"/>
          </p:nvPr>
        </p:nvSpPr>
        <p:spPr>
          <a:xfrm>
            <a:off x="1317959" y="2184520"/>
            <a:ext cx="8534400" cy="2456755"/>
          </a:xfrm>
        </p:spPr>
        <p:txBody>
          <a:bodyPr/>
          <a:lstStyle/>
          <a:p>
            <a:r>
              <a:rPr lang="en-GB" b="1" dirty="0" smtClean="0"/>
              <a:t>Pick up the phone / send the email</a:t>
            </a:r>
          </a:p>
          <a:p>
            <a:r>
              <a:rPr lang="en-GB" b="1" dirty="0" smtClean="0"/>
              <a:t>Create the network .. Identify your partners</a:t>
            </a:r>
          </a:p>
          <a:p>
            <a:r>
              <a:rPr lang="en-GB" b="1" dirty="0" smtClean="0"/>
              <a:t>Arrange a meeting / conference call  </a:t>
            </a:r>
          </a:p>
          <a:p>
            <a:r>
              <a:rPr lang="en-GB" b="1" dirty="0" smtClean="0"/>
              <a:t>Share the peer review document as a starting point </a:t>
            </a:r>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07040" y="5455990"/>
            <a:ext cx="993297" cy="990641"/>
          </a:xfrm>
          <a:prstGeom prst="rect">
            <a:avLst/>
          </a:prstGeom>
        </p:spPr>
      </p:pic>
    </p:spTree>
    <p:extLst>
      <p:ext uri="{BB962C8B-B14F-4D97-AF65-F5344CB8AC3E}">
        <p14:creationId xmlns:p14="http://schemas.microsoft.com/office/powerpoint/2010/main" val="7227785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9121" y="1094620"/>
            <a:ext cx="7448406" cy="1219090"/>
          </a:xfrm>
        </p:spPr>
        <p:txBody>
          <a:bodyPr/>
          <a:lstStyle/>
          <a:p>
            <a:r>
              <a:rPr lang="en-GB" b="1" dirty="0" smtClean="0"/>
              <a:t>how</a:t>
            </a:r>
            <a:endParaRPr lang="en-GB" b="1" dirty="0"/>
          </a:p>
        </p:txBody>
      </p:sp>
      <p:sp>
        <p:nvSpPr>
          <p:cNvPr id="3" name="Content Placeholder 2"/>
          <p:cNvSpPr>
            <a:spLocks noGrp="1"/>
          </p:cNvSpPr>
          <p:nvPr>
            <p:ph idx="1"/>
          </p:nvPr>
        </p:nvSpPr>
        <p:spPr>
          <a:xfrm>
            <a:off x="1169121" y="2449286"/>
            <a:ext cx="8534400" cy="3615267"/>
          </a:xfrm>
        </p:spPr>
        <p:txBody>
          <a:bodyPr>
            <a:normAutofit/>
          </a:bodyPr>
          <a:lstStyle/>
          <a:p>
            <a:r>
              <a:rPr lang="en-GB" b="1" dirty="0" smtClean="0"/>
              <a:t>Agree schedule of reviews … 1 a term , consecutive weeks</a:t>
            </a:r>
          </a:p>
          <a:p>
            <a:r>
              <a:rPr lang="en-GB" b="1" dirty="0" smtClean="0"/>
              <a:t>Facilitator</a:t>
            </a:r>
          </a:p>
          <a:p>
            <a:r>
              <a:rPr lang="en-GB" b="1" dirty="0"/>
              <a:t>Agree the areas for </a:t>
            </a:r>
            <a:r>
              <a:rPr lang="en-GB" b="1" dirty="0" smtClean="0"/>
              <a:t>review</a:t>
            </a:r>
          </a:p>
          <a:p>
            <a:r>
              <a:rPr lang="en-GB" b="1" dirty="0" smtClean="0"/>
              <a:t>Who will be involved … who </a:t>
            </a:r>
            <a:r>
              <a:rPr lang="en-GB" b="1" dirty="0"/>
              <a:t>in the school will answer key questions </a:t>
            </a:r>
            <a:endParaRPr lang="en-GB" b="1" dirty="0" smtClean="0"/>
          </a:p>
          <a:p>
            <a:endParaRPr lang="en-GB" dirty="0" smtClean="0"/>
          </a:p>
          <a:p>
            <a:endParaRPr lang="en-GB" dirty="0" smtClean="0"/>
          </a:p>
          <a:p>
            <a:endParaRPr lang="en-GB" dirty="0"/>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07040" y="5455990"/>
            <a:ext cx="993297" cy="990641"/>
          </a:xfrm>
          <a:prstGeom prst="rect">
            <a:avLst/>
          </a:prstGeom>
        </p:spPr>
      </p:pic>
    </p:spTree>
    <p:extLst>
      <p:ext uri="{BB962C8B-B14F-4D97-AF65-F5344CB8AC3E}">
        <p14:creationId xmlns:p14="http://schemas.microsoft.com/office/powerpoint/2010/main" val="4043021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8893" y="1000738"/>
            <a:ext cx="8534400" cy="1215990"/>
          </a:xfrm>
        </p:spPr>
        <p:txBody>
          <a:bodyPr/>
          <a:lstStyle/>
          <a:p>
            <a:r>
              <a:rPr lang="en-GB" b="1" dirty="0" smtClean="0"/>
              <a:t>how</a:t>
            </a:r>
            <a:endParaRPr lang="en-GB" b="1" dirty="0"/>
          </a:p>
        </p:txBody>
      </p:sp>
      <p:sp>
        <p:nvSpPr>
          <p:cNvPr id="3" name="Content Placeholder 2"/>
          <p:cNvSpPr>
            <a:spLocks noGrp="1"/>
          </p:cNvSpPr>
          <p:nvPr>
            <p:ph idx="1"/>
          </p:nvPr>
        </p:nvSpPr>
        <p:spPr>
          <a:xfrm>
            <a:off x="1228893" y="2078182"/>
            <a:ext cx="8534400" cy="3014889"/>
          </a:xfrm>
        </p:spPr>
        <p:txBody>
          <a:bodyPr/>
          <a:lstStyle/>
          <a:p>
            <a:r>
              <a:rPr lang="en-GB" b="1" dirty="0"/>
              <a:t>Review framework to be used .. Ensure common understanding of  process </a:t>
            </a:r>
          </a:p>
          <a:p>
            <a:r>
              <a:rPr lang="en-GB" b="1" dirty="0"/>
              <a:t>Consider timetable </a:t>
            </a:r>
            <a:r>
              <a:rPr lang="en-GB" b="1" dirty="0" smtClean="0"/>
              <a:t>…</a:t>
            </a:r>
          </a:p>
          <a:p>
            <a:r>
              <a:rPr lang="en-GB" b="1" dirty="0" smtClean="0"/>
              <a:t>What needs to be shared prior to the review</a:t>
            </a:r>
            <a:endParaRPr lang="en-GB" b="1" dirty="0"/>
          </a:p>
          <a:p>
            <a:r>
              <a:rPr lang="en-GB" b="1" dirty="0"/>
              <a:t>Formality </a:t>
            </a:r>
          </a:p>
          <a:p>
            <a:r>
              <a:rPr lang="en-GB" b="1" dirty="0"/>
              <a:t>Final report distribution </a:t>
            </a:r>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07040" y="5455990"/>
            <a:ext cx="993297" cy="990641"/>
          </a:xfrm>
          <a:prstGeom prst="rect">
            <a:avLst/>
          </a:prstGeom>
        </p:spPr>
      </p:pic>
    </p:spTree>
    <p:extLst>
      <p:ext uri="{BB962C8B-B14F-4D97-AF65-F5344CB8AC3E}">
        <p14:creationId xmlns:p14="http://schemas.microsoft.com/office/powerpoint/2010/main" val="2759199369"/>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381</TotalTime>
  <Words>1552</Words>
  <Application>Microsoft Office PowerPoint</Application>
  <PresentationFormat>Widescreen</PresentationFormat>
  <Paragraphs>253</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Calibri</vt:lpstr>
      <vt:lpstr>Century Gothic</vt:lpstr>
      <vt:lpstr>Times New Roman</vt:lpstr>
      <vt:lpstr>Wingdings 3</vt:lpstr>
      <vt:lpstr>Slice</vt:lpstr>
      <vt:lpstr>PEER REVIEWS </vt:lpstr>
      <vt:lpstr>why </vt:lpstr>
      <vt:lpstr>Evolution of School networks</vt:lpstr>
      <vt:lpstr>What </vt:lpstr>
      <vt:lpstr>benefits of peer review </vt:lpstr>
      <vt:lpstr>Limitations of peer review </vt:lpstr>
      <vt:lpstr>How</vt:lpstr>
      <vt:lpstr>how</vt:lpstr>
      <vt:lpstr>how</vt:lpstr>
      <vt:lpstr>PowerPoint Presentation</vt:lpstr>
      <vt:lpstr>PowerPoint Presentation</vt:lpstr>
      <vt:lpstr>REPORT </vt:lpstr>
      <vt:lpstr>PowerPoint Presentation</vt:lpstr>
      <vt:lpstr>PowerPoint Presentation</vt:lpstr>
      <vt:lpstr>NEW ZEALAND Networks start now  </vt:lpstr>
      <vt:lpstr>PowerPoint Presentation</vt:lpstr>
      <vt:lpstr>PowerPoint Presentation</vt:lpstr>
      <vt:lpstr>PowerPoint Presentation</vt:lpstr>
      <vt:lpstr>Thank YOU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PEER REVIEWS</dc:title>
  <dc:creator>Neil Toplass</dc:creator>
  <cp:lastModifiedBy>Neil Toplass</cp:lastModifiedBy>
  <cp:revision>24</cp:revision>
  <cp:lastPrinted>2018-03-28T15:39:09Z</cp:lastPrinted>
  <dcterms:created xsi:type="dcterms:W3CDTF">2018-01-30T13:32:06Z</dcterms:created>
  <dcterms:modified xsi:type="dcterms:W3CDTF">2018-03-28T15:39:20Z</dcterms:modified>
</cp:coreProperties>
</file>