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38" r:id="rId2"/>
  </p:sldMasterIdLst>
  <p:notesMasterIdLst>
    <p:notesMasterId r:id="rId25"/>
  </p:notesMasterIdLst>
  <p:handoutMasterIdLst>
    <p:handoutMasterId r:id="rId26"/>
  </p:handoutMasterIdLst>
  <p:sldIdLst>
    <p:sldId id="256" r:id="rId3"/>
    <p:sldId id="372" r:id="rId4"/>
    <p:sldId id="383" r:id="rId5"/>
    <p:sldId id="721" r:id="rId6"/>
    <p:sldId id="725" r:id="rId7"/>
    <p:sldId id="722" r:id="rId8"/>
    <p:sldId id="554" r:id="rId9"/>
    <p:sldId id="608" r:id="rId10"/>
    <p:sldId id="727" r:id="rId11"/>
    <p:sldId id="723" r:id="rId12"/>
    <p:sldId id="730" r:id="rId13"/>
    <p:sldId id="581" r:id="rId14"/>
    <p:sldId id="704" r:id="rId15"/>
    <p:sldId id="535" r:id="rId16"/>
    <p:sldId id="595" r:id="rId17"/>
    <p:sldId id="729" r:id="rId18"/>
    <p:sldId id="684" r:id="rId19"/>
    <p:sldId id="573" r:id="rId20"/>
    <p:sldId id="433" r:id="rId21"/>
    <p:sldId id="434" r:id="rId22"/>
    <p:sldId id="574" r:id="rId23"/>
    <p:sldId id="358" r:id="rId24"/>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83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54" autoAdjust="0"/>
  </p:normalViewPr>
  <p:slideViewPr>
    <p:cSldViewPr>
      <p:cViewPr varScale="1">
        <p:scale>
          <a:sx n="55" d="100"/>
          <a:sy n="55" d="100"/>
        </p:scale>
        <p:origin x="1528" y="48"/>
      </p:cViewPr>
      <p:guideLst>
        <p:guide orient="horz" pos="2160"/>
        <p:guide pos="2880"/>
      </p:guideLst>
    </p:cSldViewPr>
  </p:slideViewPr>
  <p:notesTextViewPr>
    <p:cViewPr>
      <p:scale>
        <a:sx n="3" d="2"/>
        <a:sy n="3" d="2"/>
      </p:scale>
      <p:origin x="0" y="0"/>
    </p:cViewPr>
  </p:notesTextViewPr>
  <p:sorterViewPr>
    <p:cViewPr varScale="1">
      <p:scale>
        <a:sx n="1" d="1"/>
        <a:sy n="1" d="1"/>
      </p:scale>
      <p:origin x="0" y="-47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4" tIns="48302" rIns="96604" bIns="48302" rtlCol="0"/>
          <a:lstStyle>
            <a:lvl1pPr algn="l">
              <a:defRPr sz="1300"/>
            </a:lvl1pPr>
          </a:lstStyle>
          <a:p>
            <a:endParaRPr lang="en-GB"/>
          </a:p>
        </p:txBody>
      </p:sp>
      <p:sp>
        <p:nvSpPr>
          <p:cNvPr id="3" name="Date Placeholder 2"/>
          <p:cNvSpPr>
            <a:spLocks noGrp="1"/>
          </p:cNvSpPr>
          <p:nvPr>
            <p:ph type="dt" sz="quarter" idx="1"/>
          </p:nvPr>
        </p:nvSpPr>
        <p:spPr>
          <a:xfrm>
            <a:off x="3901699" y="0"/>
            <a:ext cx="2984871" cy="500936"/>
          </a:xfrm>
          <a:prstGeom prst="rect">
            <a:avLst/>
          </a:prstGeom>
        </p:spPr>
        <p:txBody>
          <a:bodyPr vert="horz" lIns="96604" tIns="48302" rIns="96604" bIns="48302" rtlCol="0"/>
          <a:lstStyle>
            <a:lvl1pPr algn="r">
              <a:defRPr sz="1300"/>
            </a:lvl1pPr>
          </a:lstStyle>
          <a:p>
            <a:fld id="{4068AAEA-9BC4-418C-B29E-EBC16E999DB4}" type="datetimeFigureOut">
              <a:rPr lang="en-GB" smtClean="0"/>
              <a:t>13/11/2020</a:t>
            </a:fld>
            <a:endParaRPr lang="en-GB"/>
          </a:p>
        </p:txBody>
      </p:sp>
      <p:sp>
        <p:nvSpPr>
          <p:cNvPr id="4" name="Footer Placeholder 3"/>
          <p:cNvSpPr>
            <a:spLocks noGrp="1"/>
          </p:cNvSpPr>
          <p:nvPr>
            <p:ph type="ftr" sz="quarter" idx="2"/>
          </p:nvPr>
        </p:nvSpPr>
        <p:spPr>
          <a:xfrm>
            <a:off x="0" y="9516038"/>
            <a:ext cx="2984871" cy="500936"/>
          </a:xfrm>
          <a:prstGeom prst="rect">
            <a:avLst/>
          </a:prstGeom>
        </p:spPr>
        <p:txBody>
          <a:bodyPr vert="horz" lIns="96604" tIns="48302" rIns="96604" bIns="48302" rtlCol="0" anchor="b"/>
          <a:lstStyle>
            <a:lvl1pPr algn="l">
              <a:defRPr sz="1300"/>
            </a:lvl1pPr>
          </a:lstStyle>
          <a:p>
            <a:endParaRPr lang="en-GB"/>
          </a:p>
        </p:txBody>
      </p:sp>
      <p:sp>
        <p:nvSpPr>
          <p:cNvPr id="5" name="Slide Number Placeholder 4"/>
          <p:cNvSpPr>
            <a:spLocks noGrp="1"/>
          </p:cNvSpPr>
          <p:nvPr>
            <p:ph type="sldNum" sz="quarter" idx="3"/>
          </p:nvPr>
        </p:nvSpPr>
        <p:spPr>
          <a:xfrm>
            <a:off x="3901699" y="9516038"/>
            <a:ext cx="2984871" cy="500936"/>
          </a:xfrm>
          <a:prstGeom prst="rect">
            <a:avLst/>
          </a:prstGeom>
        </p:spPr>
        <p:txBody>
          <a:bodyPr vert="horz" lIns="96604" tIns="48302" rIns="96604" bIns="48302" rtlCol="0" anchor="b"/>
          <a:lstStyle>
            <a:lvl1pPr algn="r">
              <a:defRPr sz="1300"/>
            </a:lvl1pPr>
          </a:lstStyle>
          <a:p>
            <a:fld id="{19614A03-2953-4F0E-9D70-D1CBB9D5EC06}" type="slidenum">
              <a:rPr lang="en-GB" smtClean="0"/>
              <a:t>‹#›</a:t>
            </a:fld>
            <a:endParaRPr lang="en-GB"/>
          </a:p>
        </p:txBody>
      </p:sp>
    </p:spTree>
    <p:extLst>
      <p:ext uri="{BB962C8B-B14F-4D97-AF65-F5344CB8AC3E}">
        <p14:creationId xmlns:p14="http://schemas.microsoft.com/office/powerpoint/2010/main" val="3431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4" tIns="48302" rIns="96604" bIns="48302" rtlCol="0"/>
          <a:lstStyle>
            <a:lvl1pPr algn="l">
              <a:defRPr sz="1300"/>
            </a:lvl1pPr>
          </a:lstStyle>
          <a:p>
            <a:endParaRPr lang="en-GB"/>
          </a:p>
        </p:txBody>
      </p:sp>
      <p:sp>
        <p:nvSpPr>
          <p:cNvPr id="3" name="Date Placeholder 2"/>
          <p:cNvSpPr>
            <a:spLocks noGrp="1"/>
          </p:cNvSpPr>
          <p:nvPr>
            <p:ph type="dt" idx="1"/>
          </p:nvPr>
        </p:nvSpPr>
        <p:spPr>
          <a:xfrm>
            <a:off x="3901699" y="0"/>
            <a:ext cx="2984871" cy="500936"/>
          </a:xfrm>
          <a:prstGeom prst="rect">
            <a:avLst/>
          </a:prstGeom>
        </p:spPr>
        <p:txBody>
          <a:bodyPr vert="horz" lIns="96604" tIns="48302" rIns="96604" bIns="48302" rtlCol="0"/>
          <a:lstStyle>
            <a:lvl1pPr algn="r">
              <a:defRPr sz="1300"/>
            </a:lvl1pPr>
          </a:lstStyle>
          <a:p>
            <a:fld id="{1C13C1B1-9620-477C-9354-4303DC19F88C}" type="datetimeFigureOut">
              <a:rPr lang="en-US" smtClean="0"/>
              <a:pPr/>
              <a:t>11/13/2020</a:t>
            </a:fld>
            <a:endParaRPr lang="en-GB"/>
          </a:p>
        </p:txBody>
      </p:sp>
      <p:sp>
        <p:nvSpPr>
          <p:cNvPr id="4" name="Slide Image Placeholder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6604" tIns="48302" rIns="96604" bIns="48302" rtlCol="0" anchor="ctr"/>
          <a:lstStyle/>
          <a:p>
            <a:endParaRPr lang="en-GB"/>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4" tIns="48302" rIns="96604" bIns="4830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8"/>
            <a:ext cx="2984871" cy="500936"/>
          </a:xfrm>
          <a:prstGeom prst="rect">
            <a:avLst/>
          </a:prstGeom>
        </p:spPr>
        <p:txBody>
          <a:bodyPr vert="horz" lIns="96604" tIns="48302" rIns="96604" bIns="48302" rtlCol="0" anchor="b"/>
          <a:lstStyle>
            <a:lvl1pPr algn="l">
              <a:defRPr sz="1300"/>
            </a:lvl1pPr>
          </a:lstStyle>
          <a:p>
            <a:endParaRPr lang="en-GB"/>
          </a:p>
        </p:txBody>
      </p:sp>
      <p:sp>
        <p:nvSpPr>
          <p:cNvPr id="7" name="Slide Number Placeholder 6"/>
          <p:cNvSpPr>
            <a:spLocks noGrp="1"/>
          </p:cNvSpPr>
          <p:nvPr>
            <p:ph type="sldNum" sz="quarter" idx="5"/>
          </p:nvPr>
        </p:nvSpPr>
        <p:spPr>
          <a:xfrm>
            <a:off x="3901699" y="9516038"/>
            <a:ext cx="2984871" cy="500936"/>
          </a:xfrm>
          <a:prstGeom prst="rect">
            <a:avLst/>
          </a:prstGeom>
        </p:spPr>
        <p:txBody>
          <a:bodyPr vert="horz" lIns="96604" tIns="48302" rIns="96604" bIns="48302" rtlCol="0" anchor="b"/>
          <a:lstStyle>
            <a:lvl1pPr algn="r">
              <a:defRPr sz="1300"/>
            </a:lvl1pPr>
          </a:lstStyle>
          <a:p>
            <a:fld id="{B1814F3D-7ECC-4414-9E83-4A1B0B5221D4}" type="slidenum">
              <a:rPr lang="en-GB" smtClean="0"/>
              <a:pPr/>
              <a:t>‹#›</a:t>
            </a:fld>
            <a:endParaRPr lang="en-GB"/>
          </a:p>
        </p:txBody>
      </p:sp>
    </p:spTree>
    <p:extLst>
      <p:ext uri="{BB962C8B-B14F-4D97-AF65-F5344CB8AC3E}">
        <p14:creationId xmlns:p14="http://schemas.microsoft.com/office/powerpoint/2010/main" val="195588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43000" y="685800"/>
            <a:ext cx="4572000" cy="3429000"/>
          </a:xfrm>
          <a:ln/>
        </p:spPr>
      </p:sp>
      <p:sp>
        <p:nvSpPr>
          <p:cNvPr id="27651" name="Notes Placeholder 2"/>
          <p:cNvSpPr>
            <a:spLocks noGrp="1"/>
          </p:cNvSpPr>
          <p:nvPr>
            <p:ph type="body" idx="1"/>
          </p:nvPr>
        </p:nvSpPr>
        <p:spPr>
          <a:noFill/>
        </p:spPr>
        <p:txBody>
          <a:bodyPr/>
          <a:lstStyle/>
          <a:p>
            <a:endParaRPr lang="en-GB" dirty="0">
              <a:ea typeface="ＭＳ Ｐゴシック" pitchFamily="34" charset="-128"/>
            </a:endParaRPr>
          </a:p>
        </p:txBody>
      </p:sp>
      <p:sp>
        <p:nvSpPr>
          <p:cNvPr id="27652" name="Slide Number Placeholder 3"/>
          <p:cNvSpPr>
            <a:spLocks noGrp="1"/>
          </p:cNvSpPr>
          <p:nvPr>
            <p:ph type="sldNum" sz="quarter" idx="5"/>
          </p:nvPr>
        </p:nvSpPr>
        <p:spPr>
          <a:noFill/>
          <a:ln>
            <a:miter lim="800000"/>
            <a:headEnd/>
            <a:tailEnd/>
          </a:ln>
        </p:spPr>
        <p:txBody>
          <a:bodyPr/>
          <a:lstStyle/>
          <a:p>
            <a:fld id="{164A4329-6518-45D7-AF62-835AE69EEFA9}" type="slidenum">
              <a:rPr lang="en-GB" smtClean="0">
                <a:solidFill>
                  <a:prstClr val="black"/>
                </a:solidFill>
                <a:ea typeface="ＭＳ Ｐゴシック" pitchFamily="34" charset="-128"/>
              </a:rPr>
              <a:pPr/>
              <a:t>2</a:t>
            </a:fld>
            <a:endParaRPr lang="en-GB">
              <a:solidFill>
                <a:prstClr val="black"/>
              </a:solidFill>
              <a:ea typeface="ＭＳ Ｐゴシック" pitchFamily="34" charset="-128"/>
            </a:endParaRPr>
          </a:p>
        </p:txBody>
      </p:sp>
    </p:spTree>
    <p:extLst>
      <p:ext uri="{BB962C8B-B14F-4D97-AF65-F5344CB8AC3E}">
        <p14:creationId xmlns:p14="http://schemas.microsoft.com/office/powerpoint/2010/main" val="54495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a:solidFill>
                  <a:prstClr val="black"/>
                </a:solidFill>
                <a:ea typeface="ＭＳ Ｐゴシック" pitchFamily="34" charset="-128"/>
              </a:rPr>
              <a:pPr>
                <a:defRPr/>
              </a:pPr>
              <a:t>12</a:t>
            </a:fld>
            <a:endParaRPr lang="en-GB">
              <a:solidFill>
                <a:prstClr val="black"/>
              </a:solidFill>
              <a:ea typeface="ＭＳ Ｐゴシック" pitchFamily="34" charset="-128"/>
            </a:endParaRPr>
          </a:p>
        </p:txBody>
      </p:sp>
    </p:spTree>
    <p:extLst>
      <p:ext uri="{BB962C8B-B14F-4D97-AF65-F5344CB8AC3E}">
        <p14:creationId xmlns:p14="http://schemas.microsoft.com/office/powerpoint/2010/main" val="1135768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a:solidFill>
                  <a:prstClr val="black"/>
                </a:solidFill>
                <a:ea typeface="ＭＳ Ｐゴシック" pitchFamily="34" charset="-128"/>
              </a:rPr>
              <a:pPr>
                <a:defRPr/>
              </a:pPr>
              <a:t>13</a:t>
            </a:fld>
            <a:endParaRPr lang="en-GB">
              <a:solidFill>
                <a:prstClr val="black"/>
              </a:solidFill>
              <a:ea typeface="ＭＳ Ｐゴシック" pitchFamily="34" charset="-128"/>
            </a:endParaRPr>
          </a:p>
        </p:txBody>
      </p:sp>
    </p:spTree>
    <p:extLst>
      <p:ext uri="{BB962C8B-B14F-4D97-AF65-F5344CB8AC3E}">
        <p14:creationId xmlns:p14="http://schemas.microsoft.com/office/powerpoint/2010/main" val="1597277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33475" y="679450"/>
            <a:ext cx="4522788" cy="3392488"/>
          </a:xfrm>
          <a:ln/>
        </p:spPr>
      </p:sp>
      <p:sp>
        <p:nvSpPr>
          <p:cNvPr id="26627" name="Notes Placeholder 2"/>
          <p:cNvSpPr>
            <a:spLocks noGrp="1"/>
          </p:cNvSpPr>
          <p:nvPr>
            <p:ph type="body" idx="1"/>
          </p:nvPr>
        </p:nvSpPr>
        <p:spPr>
          <a:noFill/>
        </p:spPr>
        <p:txBody>
          <a:bodyPr>
            <a:normAutofit/>
          </a:bodyPr>
          <a:lstStyle/>
          <a:p>
            <a:r>
              <a:rPr lang="en-GB" dirty="0"/>
              <a:t>Staff need to be aware of CS and Des staff need to consider contextual safeguarding when deciding</a:t>
            </a:r>
            <a:r>
              <a:rPr lang="en-GB" baseline="0" dirty="0"/>
              <a:t> whether to make a referral </a:t>
            </a:r>
            <a:r>
              <a:rPr lang="en-GB" baseline="0" dirty="0" err="1"/>
              <a:t>etc</a:t>
            </a:r>
            <a:endParaRPr lang="en-GB" dirty="0"/>
          </a:p>
        </p:txBody>
      </p:sp>
      <p:sp>
        <p:nvSpPr>
          <p:cNvPr id="26628" name="Slide Number Placeholder 3"/>
          <p:cNvSpPr>
            <a:spLocks noGrp="1"/>
          </p:cNvSpPr>
          <p:nvPr>
            <p:ph type="sldNum" sz="quarter" idx="5"/>
          </p:nvPr>
        </p:nvSpPr>
        <p:spPr>
          <a:noFill/>
          <a:ln>
            <a:miter lim="800000"/>
            <a:headEnd/>
            <a:tailEnd/>
          </a:ln>
        </p:spPr>
        <p:txBody>
          <a:bodyPr/>
          <a:lstStyle/>
          <a:p>
            <a:pPr defTabSz="905073">
              <a:defRPr/>
            </a:pPr>
            <a:fld id="{D6F3AC6A-2678-4DC7-8D73-8D1C4B168E8E}" type="slidenum">
              <a:rPr lang="en-GB">
                <a:solidFill>
                  <a:prstClr val="black"/>
                </a:solidFill>
                <a:latin typeface="Calibri"/>
                <a:ea typeface="ＭＳ Ｐゴシック" pitchFamily="34" charset="-128"/>
              </a:rPr>
              <a:pPr defTabSz="905073">
                <a:defRPr/>
              </a:pPr>
              <a:t>14</a:t>
            </a:fld>
            <a:endParaRPr lang="en-GB">
              <a:solidFill>
                <a:prstClr val="black"/>
              </a:solidFill>
              <a:latin typeface="Calibri"/>
              <a:ea typeface="ＭＳ Ｐゴシック" pitchFamily="34" charset="-128"/>
            </a:endParaRPr>
          </a:p>
        </p:txBody>
      </p:sp>
    </p:spTree>
    <p:extLst>
      <p:ext uri="{BB962C8B-B14F-4D97-AF65-F5344CB8AC3E}">
        <p14:creationId xmlns:p14="http://schemas.microsoft.com/office/powerpoint/2010/main" val="1475016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43000" y="685800"/>
            <a:ext cx="4572000" cy="3429000"/>
          </a:xfrm>
          <a:ln/>
        </p:spPr>
      </p:sp>
      <p:sp>
        <p:nvSpPr>
          <p:cNvPr id="26627" name="Notes Placeholder 2"/>
          <p:cNvSpPr>
            <a:spLocks noGrp="1"/>
          </p:cNvSpPr>
          <p:nvPr>
            <p:ph type="body" idx="1"/>
          </p:nvPr>
        </p:nvSpPr>
        <p:spPr>
          <a:noFill/>
        </p:spPr>
        <p:txBody>
          <a:bodyPr>
            <a:normAutofit/>
          </a:bodyPr>
          <a:lstStyle/>
          <a:p>
            <a:endParaRPr lang="en-GB" dirty="0"/>
          </a:p>
        </p:txBody>
      </p:sp>
      <p:sp>
        <p:nvSpPr>
          <p:cNvPr id="26628"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3AC6A-2678-4DC7-8D73-8D1C4B168E8E}" type="slidenum">
              <a:rPr kumimoji="0" lang="en-GB" sz="1300" b="0" i="0" u="none" strike="noStrike" kern="1200" cap="none" spc="0" normalizeH="0" baseline="0" noProof="0" smtClean="0">
                <a:ln>
                  <a:noFill/>
                </a:ln>
                <a:solidFill>
                  <a:prstClr val="black"/>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2426293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938213" y="750888"/>
            <a:ext cx="5011737" cy="3757612"/>
          </a:xfrm>
          <a:ln/>
        </p:spPr>
      </p:sp>
      <p:sp>
        <p:nvSpPr>
          <p:cNvPr id="27651" name="Notes Placeholder 2"/>
          <p:cNvSpPr>
            <a:spLocks noGrp="1"/>
          </p:cNvSpPr>
          <p:nvPr>
            <p:ph type="body" idx="1"/>
          </p:nvPr>
        </p:nvSpPr>
        <p:spPr>
          <a:noFill/>
        </p:spPr>
        <p:txBody>
          <a:bodyPr/>
          <a:lstStyle/>
          <a:p>
            <a:r>
              <a:rPr lang="en-GB" dirty="0">
                <a:ea typeface="ＭＳ Ｐゴシック" pitchFamily="34" charset="-128"/>
              </a:rPr>
              <a:t>Ofsted 2012 </a:t>
            </a:r>
            <a:endParaRPr lang="en-GB" baseline="0" dirty="0">
              <a:ea typeface="ＭＳ Ｐゴシック" pitchFamily="34" charset="-128"/>
            </a:endParaRPr>
          </a:p>
          <a:p>
            <a:endParaRPr lang="en-GB" baseline="0" dirty="0">
              <a:ea typeface="ＭＳ Ｐゴシック" pitchFamily="34" charset="-128"/>
            </a:endParaRPr>
          </a:p>
          <a:p>
            <a:endParaRPr lang="en-GB" dirty="0">
              <a:ea typeface="ＭＳ Ｐゴシック" pitchFamily="34" charset="-128"/>
            </a:endParaRPr>
          </a:p>
        </p:txBody>
      </p:sp>
      <p:sp>
        <p:nvSpPr>
          <p:cNvPr id="27652" name="Slide Number Placeholder 3"/>
          <p:cNvSpPr>
            <a:spLocks noGrp="1"/>
          </p:cNvSpPr>
          <p:nvPr>
            <p:ph type="sldNum" sz="quarter" idx="5"/>
          </p:nvPr>
        </p:nvSpPr>
        <p:spPr>
          <a:noFill/>
          <a:ln>
            <a:miter lim="800000"/>
            <a:headEnd/>
            <a:tailEnd/>
          </a:ln>
        </p:spPr>
        <p:txBody>
          <a:bodyPr/>
          <a:lstStyle/>
          <a:p>
            <a:fld id="{164A4329-6518-45D7-AF62-835AE69EEFA9}" type="slidenum">
              <a:rPr lang="en-GB" smtClean="0">
                <a:solidFill>
                  <a:prstClr val="black"/>
                </a:solidFill>
                <a:ea typeface="ＭＳ Ｐゴシック" pitchFamily="34" charset="-128"/>
              </a:rPr>
              <a:pPr/>
              <a:t>16</a:t>
            </a:fld>
            <a:endParaRPr lang="en-GB">
              <a:solidFill>
                <a:prstClr val="black"/>
              </a:solidFill>
              <a:ea typeface="ＭＳ Ｐゴシック" pitchFamily="34" charset="-128"/>
            </a:endParaRPr>
          </a:p>
        </p:txBody>
      </p:sp>
    </p:spTree>
    <p:extLst>
      <p:ext uri="{BB962C8B-B14F-4D97-AF65-F5344CB8AC3E}">
        <p14:creationId xmlns:p14="http://schemas.microsoft.com/office/powerpoint/2010/main" val="1291325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GB" dirty="0">
              <a:solidFill>
                <a:srgbClr val="000000"/>
              </a:solidFill>
              <a:ea typeface="ＭＳ Ｐゴシック" pitchFamily="34" charset="-128"/>
            </a:endParaRPr>
          </a:p>
        </p:txBody>
      </p:sp>
      <p:sp>
        <p:nvSpPr>
          <p:cNvPr id="26628" name="Slide Number Placeholder 3"/>
          <p:cNvSpPr>
            <a:spLocks noGrp="1"/>
          </p:cNvSpPr>
          <p:nvPr>
            <p:ph type="sldNum" sz="quarter" idx="5"/>
          </p:nvPr>
        </p:nvSpPr>
        <p:spPr>
          <a:noFill/>
          <a:ln>
            <a:miter lim="800000"/>
            <a:headEnd/>
            <a:tailEnd/>
          </a:ln>
        </p:spPr>
        <p:txBody>
          <a:bodyPr/>
          <a:lstStyle/>
          <a:p>
            <a:fld id="{D6F3AC6A-2678-4DC7-8D73-8D1C4B168E8E}" type="slidenum">
              <a:rPr lang="en-GB" smtClean="0">
                <a:solidFill>
                  <a:prstClr val="black"/>
                </a:solidFill>
                <a:ea typeface="ＭＳ Ｐゴシック" pitchFamily="34" charset="-128"/>
              </a:rPr>
              <a:pPr/>
              <a:t>18</a:t>
            </a:fld>
            <a:endParaRPr lang="en-GB">
              <a:solidFill>
                <a:prstClr val="black"/>
              </a:solidFill>
              <a:ea typeface="ＭＳ Ｐゴシック" pitchFamily="34" charset="-128"/>
            </a:endParaRPr>
          </a:p>
        </p:txBody>
      </p:sp>
    </p:spTree>
    <p:extLst>
      <p:ext uri="{BB962C8B-B14F-4D97-AF65-F5344CB8AC3E}">
        <p14:creationId xmlns:p14="http://schemas.microsoft.com/office/powerpoint/2010/main" val="426868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938213" y="750888"/>
            <a:ext cx="5011737" cy="3757612"/>
          </a:xfrm>
          <a:ln/>
        </p:spPr>
      </p:sp>
      <p:sp>
        <p:nvSpPr>
          <p:cNvPr id="28675" name="Notes Placeholder 2"/>
          <p:cNvSpPr>
            <a:spLocks noGrp="1"/>
          </p:cNvSpPr>
          <p:nvPr>
            <p:ph type="body" idx="1"/>
          </p:nvPr>
        </p:nvSpPr>
        <p:spPr>
          <a:xfrm>
            <a:off x="688817" y="4695124"/>
            <a:ext cx="5510530" cy="4508021"/>
          </a:xfrm>
          <a:noFill/>
        </p:spPr>
        <p:txBody>
          <a:bodyPr/>
          <a:lstStyle/>
          <a:p>
            <a:endParaRPr lang="en-GB" dirty="0">
              <a:ea typeface="ＭＳ Ｐゴシック" pitchFamily="34" charset="-128"/>
            </a:endParaRPr>
          </a:p>
        </p:txBody>
      </p:sp>
      <p:sp>
        <p:nvSpPr>
          <p:cNvPr id="28676" name="Slide Number Placeholder 3"/>
          <p:cNvSpPr>
            <a:spLocks noGrp="1"/>
          </p:cNvSpPr>
          <p:nvPr>
            <p:ph type="sldNum" sz="quarter" idx="5"/>
          </p:nvPr>
        </p:nvSpPr>
        <p:spPr>
          <a:noFill/>
          <a:ln>
            <a:miter lim="800000"/>
            <a:headEnd/>
            <a:tailEnd/>
          </a:ln>
        </p:spPr>
        <p:txBody>
          <a:bodyPr/>
          <a:lstStyle/>
          <a:p>
            <a:fld id="{850A032B-7E07-4DD7-AA35-D27E0C47F990}" type="slidenum">
              <a:rPr lang="en-GB" smtClean="0">
                <a:solidFill>
                  <a:prstClr val="black"/>
                </a:solidFill>
                <a:ea typeface="ＭＳ Ｐゴシック" pitchFamily="34" charset="-128"/>
              </a:rPr>
              <a:pPr/>
              <a:t>19</a:t>
            </a:fld>
            <a:endParaRPr lang="en-GB">
              <a:solidFill>
                <a:prstClr val="black"/>
              </a:solidFill>
              <a:ea typeface="ＭＳ Ｐゴシック" pitchFamily="34" charset="-128"/>
            </a:endParaRPr>
          </a:p>
        </p:txBody>
      </p:sp>
    </p:spTree>
    <p:extLst>
      <p:ext uri="{BB962C8B-B14F-4D97-AF65-F5344CB8AC3E}">
        <p14:creationId xmlns:p14="http://schemas.microsoft.com/office/powerpoint/2010/main" val="1175705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938213" y="750888"/>
            <a:ext cx="5011737" cy="3757612"/>
          </a:xfrm>
          <a:ln/>
        </p:spPr>
      </p:sp>
      <p:sp>
        <p:nvSpPr>
          <p:cNvPr id="28675" name="Notes Placeholder 2"/>
          <p:cNvSpPr>
            <a:spLocks noGrp="1"/>
          </p:cNvSpPr>
          <p:nvPr>
            <p:ph type="body" idx="1"/>
          </p:nvPr>
        </p:nvSpPr>
        <p:spPr>
          <a:xfrm>
            <a:off x="688817" y="4695124"/>
            <a:ext cx="5510530" cy="4508021"/>
          </a:xfrm>
          <a:noFill/>
        </p:spPr>
        <p:txBody>
          <a:bodyPr/>
          <a:lstStyle/>
          <a:p>
            <a:endParaRPr lang="en-GB" dirty="0">
              <a:ea typeface="ＭＳ Ｐゴシック" pitchFamily="34" charset="-128"/>
            </a:endParaRPr>
          </a:p>
        </p:txBody>
      </p:sp>
      <p:sp>
        <p:nvSpPr>
          <p:cNvPr id="28676" name="Slide Number Placeholder 3"/>
          <p:cNvSpPr>
            <a:spLocks noGrp="1"/>
          </p:cNvSpPr>
          <p:nvPr>
            <p:ph type="sldNum" sz="quarter" idx="5"/>
          </p:nvPr>
        </p:nvSpPr>
        <p:spPr>
          <a:noFill/>
          <a:ln>
            <a:miter lim="800000"/>
            <a:headEnd/>
            <a:tailEnd/>
          </a:ln>
        </p:spPr>
        <p:txBody>
          <a:bodyPr/>
          <a:lstStyle/>
          <a:p>
            <a:fld id="{850A032B-7E07-4DD7-AA35-D27E0C47F990}" type="slidenum">
              <a:rPr lang="en-GB" smtClean="0">
                <a:solidFill>
                  <a:prstClr val="black"/>
                </a:solidFill>
                <a:ea typeface="ＭＳ Ｐゴシック" pitchFamily="34" charset="-128"/>
              </a:rPr>
              <a:pPr/>
              <a:t>20</a:t>
            </a:fld>
            <a:endParaRPr lang="en-GB">
              <a:solidFill>
                <a:prstClr val="black"/>
              </a:solidFill>
              <a:ea typeface="ＭＳ Ｐゴシック" pitchFamily="34" charset="-128"/>
            </a:endParaRPr>
          </a:p>
        </p:txBody>
      </p:sp>
    </p:spTree>
    <p:extLst>
      <p:ext uri="{BB962C8B-B14F-4D97-AF65-F5344CB8AC3E}">
        <p14:creationId xmlns:p14="http://schemas.microsoft.com/office/powerpoint/2010/main" val="3712503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938213" y="750888"/>
            <a:ext cx="5011737" cy="3757612"/>
          </a:xfrm>
          <a:ln/>
        </p:spPr>
      </p:sp>
      <p:sp>
        <p:nvSpPr>
          <p:cNvPr id="28675" name="Notes Placeholder 2"/>
          <p:cNvSpPr>
            <a:spLocks noGrp="1"/>
          </p:cNvSpPr>
          <p:nvPr>
            <p:ph type="body" idx="1"/>
          </p:nvPr>
        </p:nvSpPr>
        <p:spPr>
          <a:xfrm>
            <a:off x="688817" y="4695124"/>
            <a:ext cx="5510530" cy="4508021"/>
          </a:xfrm>
          <a:noFill/>
        </p:spPr>
        <p:txBody>
          <a:bodyPr/>
          <a:lstStyle/>
          <a:p>
            <a:endParaRPr lang="en-GB" dirty="0">
              <a:ea typeface="ＭＳ Ｐゴシック" pitchFamily="34" charset="-128"/>
            </a:endParaRPr>
          </a:p>
        </p:txBody>
      </p:sp>
      <p:sp>
        <p:nvSpPr>
          <p:cNvPr id="28676" name="Slide Number Placeholder 3"/>
          <p:cNvSpPr>
            <a:spLocks noGrp="1"/>
          </p:cNvSpPr>
          <p:nvPr>
            <p:ph type="sldNum" sz="quarter" idx="5"/>
          </p:nvPr>
        </p:nvSpPr>
        <p:spPr>
          <a:noFill/>
          <a:ln>
            <a:miter lim="800000"/>
            <a:headEnd/>
            <a:tailEnd/>
          </a:ln>
        </p:spPr>
        <p:txBody>
          <a:bodyPr/>
          <a:lstStyle/>
          <a:p>
            <a:fld id="{850A032B-7E07-4DD7-AA35-D27E0C47F990}" type="slidenum">
              <a:rPr lang="en-GB" smtClean="0">
                <a:solidFill>
                  <a:prstClr val="black"/>
                </a:solidFill>
                <a:ea typeface="ＭＳ Ｐゴシック" pitchFamily="34" charset="-128"/>
              </a:rPr>
              <a:pPr/>
              <a:t>21</a:t>
            </a:fld>
            <a:endParaRPr lang="en-GB">
              <a:solidFill>
                <a:prstClr val="black"/>
              </a:solidFill>
              <a:ea typeface="ＭＳ Ｐゴシック" pitchFamily="34" charset="-128"/>
            </a:endParaRPr>
          </a:p>
        </p:txBody>
      </p:sp>
    </p:spTree>
    <p:extLst>
      <p:ext uri="{BB962C8B-B14F-4D97-AF65-F5344CB8AC3E}">
        <p14:creationId xmlns:p14="http://schemas.microsoft.com/office/powerpoint/2010/main" val="3237410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960438" y="757238"/>
            <a:ext cx="5059362" cy="3794125"/>
          </a:xfrm>
          <a:ln/>
        </p:spPr>
      </p:sp>
      <p:sp>
        <p:nvSpPr>
          <p:cNvPr id="28675" name="Notes Placeholder 2"/>
          <p:cNvSpPr>
            <a:spLocks noGrp="1"/>
          </p:cNvSpPr>
          <p:nvPr>
            <p:ph type="body" idx="1"/>
          </p:nvPr>
        </p:nvSpPr>
        <p:spPr>
          <a:xfrm>
            <a:off x="697986" y="4740174"/>
            <a:ext cx="5583884" cy="4551278"/>
          </a:xfrm>
          <a:noFill/>
        </p:spPr>
        <p:txBody>
          <a:bodyPr/>
          <a:lstStyle/>
          <a:p>
            <a:endParaRPr lang="en-GB" dirty="0">
              <a:ea typeface="ＭＳ Ｐゴシック" pitchFamily="34" charset="-128"/>
            </a:endParaRPr>
          </a:p>
        </p:txBody>
      </p:sp>
      <p:sp>
        <p:nvSpPr>
          <p:cNvPr id="28676" name="Slide Number Placeholder 3"/>
          <p:cNvSpPr>
            <a:spLocks noGrp="1"/>
          </p:cNvSpPr>
          <p:nvPr>
            <p:ph type="sldNum" sz="quarter" idx="5"/>
          </p:nvPr>
        </p:nvSpPr>
        <p:spPr>
          <a:noFill/>
          <a:ln>
            <a:miter lim="800000"/>
            <a:headEnd/>
            <a:tailEnd/>
          </a:ln>
        </p:spPr>
        <p:txBody>
          <a:bodyPr/>
          <a:lstStyle/>
          <a:p>
            <a:fld id="{850A032B-7E07-4DD7-AA35-D27E0C47F990}" type="slidenum">
              <a:rPr lang="en-GB" smtClean="0">
                <a:solidFill>
                  <a:prstClr val="black"/>
                </a:solidFill>
                <a:ea typeface="ＭＳ Ｐゴシック" pitchFamily="34" charset="-128"/>
              </a:rPr>
              <a:pPr/>
              <a:t>22</a:t>
            </a:fld>
            <a:endParaRPr lang="en-GB">
              <a:solidFill>
                <a:prstClr val="black"/>
              </a:solidFill>
              <a:ea typeface="ＭＳ Ｐゴシック" pitchFamily="34" charset="-128"/>
            </a:endParaRPr>
          </a:p>
        </p:txBody>
      </p:sp>
    </p:spTree>
    <p:extLst>
      <p:ext uri="{BB962C8B-B14F-4D97-AF65-F5344CB8AC3E}">
        <p14:creationId xmlns:p14="http://schemas.microsoft.com/office/powerpoint/2010/main" val="427604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938213" y="750888"/>
            <a:ext cx="5011737" cy="3757612"/>
          </a:xfrm>
          <a:ln/>
        </p:spPr>
      </p:sp>
      <p:sp>
        <p:nvSpPr>
          <p:cNvPr id="27651" name="Notes Placeholder 2"/>
          <p:cNvSpPr>
            <a:spLocks noGrp="1"/>
          </p:cNvSpPr>
          <p:nvPr>
            <p:ph type="body" idx="1"/>
          </p:nvPr>
        </p:nvSpPr>
        <p:spPr>
          <a:noFill/>
        </p:spPr>
        <p:txBody>
          <a:bodyPr/>
          <a:lstStyle/>
          <a:p>
            <a:r>
              <a:rPr lang="en-GB" baseline="0" dirty="0">
                <a:ea typeface="ＭＳ Ｐゴシック" pitchFamily="34" charset="-128"/>
              </a:rPr>
              <a:t>It doesn’t happen to disabled children 2003</a:t>
            </a:r>
          </a:p>
          <a:p>
            <a:r>
              <a:rPr lang="en-GB" baseline="0" dirty="0">
                <a:ea typeface="ＭＳ Ｐゴシック" pitchFamily="34" charset="-128"/>
              </a:rPr>
              <a:t>Safeguarding disabled children 2009</a:t>
            </a:r>
          </a:p>
          <a:p>
            <a:r>
              <a:rPr lang="en-GB" baseline="0" dirty="0">
                <a:ea typeface="ＭＳ Ｐゴシック" pitchFamily="34" charset="-128"/>
              </a:rPr>
              <a:t>We have the right to be safe 2014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ＭＳ Ｐゴシック" pitchFamily="34" charset="-128"/>
              </a:rPr>
              <a:t>Ofsted 2012 </a:t>
            </a:r>
            <a:endParaRPr lang="en-GB" baseline="0" dirty="0">
              <a:ea typeface="ＭＳ Ｐゴシック" pitchFamily="34" charset="-128"/>
            </a:endParaRPr>
          </a:p>
          <a:p>
            <a:endParaRPr lang="en-GB" baseline="0" dirty="0">
              <a:ea typeface="ＭＳ Ｐゴシック" pitchFamily="34" charset="-128"/>
            </a:endParaRPr>
          </a:p>
          <a:p>
            <a:endParaRPr lang="en-GB" dirty="0">
              <a:ea typeface="ＭＳ Ｐゴシック" pitchFamily="34" charset="-128"/>
            </a:endParaRPr>
          </a:p>
        </p:txBody>
      </p:sp>
      <p:sp>
        <p:nvSpPr>
          <p:cNvPr id="27652" name="Slide Number Placeholder 3"/>
          <p:cNvSpPr>
            <a:spLocks noGrp="1"/>
          </p:cNvSpPr>
          <p:nvPr>
            <p:ph type="sldNum" sz="quarter" idx="5"/>
          </p:nvPr>
        </p:nvSpPr>
        <p:spPr>
          <a:noFill/>
          <a:ln>
            <a:miter lim="800000"/>
            <a:headEnd/>
            <a:tailEnd/>
          </a:ln>
        </p:spPr>
        <p:txBody>
          <a:bodyPr/>
          <a:lstStyle/>
          <a:p>
            <a:fld id="{164A4329-6518-45D7-AF62-835AE69EEFA9}" type="slidenum">
              <a:rPr lang="en-GB" smtClean="0">
                <a:solidFill>
                  <a:prstClr val="black"/>
                </a:solidFill>
                <a:ea typeface="ＭＳ Ｐゴシック" pitchFamily="34" charset="-128"/>
              </a:rPr>
              <a:pPr/>
              <a:t>3</a:t>
            </a:fld>
            <a:endParaRPr lang="en-GB">
              <a:solidFill>
                <a:prstClr val="black"/>
              </a:solidFill>
              <a:ea typeface="ＭＳ Ｐゴシック" pitchFamily="34" charset="-128"/>
            </a:endParaRPr>
          </a:p>
        </p:txBody>
      </p:sp>
    </p:spTree>
    <p:extLst>
      <p:ext uri="{BB962C8B-B14F-4D97-AF65-F5344CB8AC3E}">
        <p14:creationId xmlns:p14="http://schemas.microsoft.com/office/powerpoint/2010/main" val="19453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960438" y="757238"/>
            <a:ext cx="5059362" cy="3794125"/>
          </a:xfrm>
          <a:ln/>
        </p:spPr>
      </p:sp>
      <p:sp>
        <p:nvSpPr>
          <p:cNvPr id="28675" name="Notes Placeholder 2"/>
          <p:cNvSpPr>
            <a:spLocks noGrp="1"/>
          </p:cNvSpPr>
          <p:nvPr>
            <p:ph type="body" idx="1"/>
          </p:nvPr>
        </p:nvSpPr>
        <p:spPr>
          <a:xfrm>
            <a:off x="697986" y="4740174"/>
            <a:ext cx="5583884" cy="4551278"/>
          </a:xfrm>
          <a:noFill/>
        </p:spPr>
        <p:txBody>
          <a:bodyPr/>
          <a:lstStyle/>
          <a:p>
            <a:endParaRPr lang="en-GB" dirty="0">
              <a:ea typeface="ＭＳ Ｐゴシック" pitchFamily="34" charset="-128"/>
            </a:endParaRPr>
          </a:p>
        </p:txBody>
      </p:sp>
      <p:sp>
        <p:nvSpPr>
          <p:cNvPr id="28676" name="Slide Number Placeholder 3"/>
          <p:cNvSpPr>
            <a:spLocks noGrp="1"/>
          </p:cNvSpPr>
          <p:nvPr>
            <p:ph type="sldNum" sz="quarter" idx="5"/>
          </p:nvPr>
        </p:nvSpPr>
        <p:spPr>
          <a:noFill/>
          <a:ln>
            <a:miter lim="800000"/>
            <a:headEnd/>
            <a:tailEnd/>
          </a:ln>
        </p:spPr>
        <p:txBody>
          <a:bodyPr/>
          <a:lstStyle/>
          <a:p>
            <a:fld id="{850A032B-7E07-4DD7-AA35-D27E0C47F990}" type="slidenum">
              <a:rPr lang="en-GB" smtClean="0">
                <a:ea typeface="ＭＳ Ｐゴシック" pitchFamily="34" charset="-128"/>
              </a:rPr>
              <a:pPr/>
              <a:t>4</a:t>
            </a:fld>
            <a:endParaRPr lang="en-GB">
              <a:ea typeface="ＭＳ Ｐゴシック" pitchFamily="34" charset="-128"/>
            </a:endParaRPr>
          </a:p>
        </p:txBody>
      </p:sp>
    </p:spTree>
    <p:extLst>
      <p:ext uri="{BB962C8B-B14F-4D97-AF65-F5344CB8AC3E}">
        <p14:creationId xmlns:p14="http://schemas.microsoft.com/office/powerpoint/2010/main" val="3815423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960438" y="757238"/>
            <a:ext cx="5059362" cy="3794125"/>
          </a:xfrm>
          <a:ln/>
        </p:spPr>
      </p:sp>
      <p:sp>
        <p:nvSpPr>
          <p:cNvPr id="28675" name="Notes Placeholder 2"/>
          <p:cNvSpPr>
            <a:spLocks noGrp="1"/>
          </p:cNvSpPr>
          <p:nvPr>
            <p:ph type="body" idx="1"/>
          </p:nvPr>
        </p:nvSpPr>
        <p:spPr>
          <a:xfrm>
            <a:off x="697986" y="4740174"/>
            <a:ext cx="5583884" cy="4551278"/>
          </a:xfrm>
          <a:noFill/>
        </p:spPr>
        <p:txBody>
          <a:bodyPr/>
          <a:lstStyle/>
          <a:p>
            <a:r>
              <a:rPr lang="en-GB" dirty="0">
                <a:ea typeface="ＭＳ Ｐゴシック" pitchFamily="34" charset="-128"/>
              </a:rPr>
              <a:t>Seen as a ‘bad’ child</a:t>
            </a:r>
          </a:p>
        </p:txBody>
      </p:sp>
      <p:sp>
        <p:nvSpPr>
          <p:cNvPr id="28676" name="Slide Number Placeholder 3"/>
          <p:cNvSpPr>
            <a:spLocks noGrp="1"/>
          </p:cNvSpPr>
          <p:nvPr>
            <p:ph type="sldNum" sz="quarter" idx="5"/>
          </p:nvPr>
        </p:nvSpPr>
        <p:spPr>
          <a:noFill/>
          <a:ln>
            <a:miter lim="800000"/>
            <a:headEnd/>
            <a:tailEnd/>
          </a:ln>
        </p:spPr>
        <p:txBody>
          <a:bodyPr/>
          <a:lstStyle/>
          <a:p>
            <a:fld id="{850A032B-7E07-4DD7-AA35-D27E0C47F990}" type="slidenum">
              <a:rPr lang="en-GB" smtClean="0">
                <a:ea typeface="ＭＳ Ｐゴシック" pitchFamily="34" charset="-128"/>
              </a:rPr>
              <a:pPr/>
              <a:t>5</a:t>
            </a:fld>
            <a:endParaRPr lang="en-GB">
              <a:ea typeface="ＭＳ Ｐゴシック" pitchFamily="34" charset="-128"/>
            </a:endParaRPr>
          </a:p>
        </p:txBody>
      </p:sp>
    </p:spTree>
    <p:extLst>
      <p:ext uri="{BB962C8B-B14F-4D97-AF65-F5344CB8AC3E}">
        <p14:creationId xmlns:p14="http://schemas.microsoft.com/office/powerpoint/2010/main" val="345237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928688" y="742950"/>
            <a:ext cx="4962525" cy="3721100"/>
          </a:xfrm>
          <a:ln/>
        </p:spPr>
      </p:sp>
      <p:sp>
        <p:nvSpPr>
          <p:cNvPr id="26627" name="Notes Placeholder 2"/>
          <p:cNvSpPr>
            <a:spLocks noGrp="1"/>
          </p:cNvSpPr>
          <p:nvPr>
            <p:ph type="body" idx="1"/>
          </p:nvPr>
        </p:nvSpPr>
        <p:spPr>
          <a:noFill/>
        </p:spPr>
        <p:txBody>
          <a:bodyPr/>
          <a:lstStyle/>
          <a:p>
            <a:endParaRPr lang="en-GB" dirty="0">
              <a:solidFill>
                <a:srgbClr val="000000"/>
              </a:solidFill>
              <a:ea typeface="ＭＳ Ｐゴシック" pitchFamily="34" charset="-128"/>
            </a:endParaRPr>
          </a:p>
        </p:txBody>
      </p:sp>
      <p:sp>
        <p:nvSpPr>
          <p:cNvPr id="26628" name="Slide Number Placeholder 3"/>
          <p:cNvSpPr>
            <a:spLocks noGrp="1"/>
          </p:cNvSpPr>
          <p:nvPr>
            <p:ph type="sldNum" sz="quarter" idx="5"/>
          </p:nvPr>
        </p:nvSpPr>
        <p:spPr>
          <a:noFill/>
          <a:ln>
            <a:miter lim="800000"/>
            <a:headEnd/>
            <a:tailEnd/>
          </a:ln>
        </p:spPr>
        <p:txBody>
          <a:bodyPr/>
          <a:lstStyle/>
          <a:p>
            <a:fld id="{D6F3AC6A-2678-4DC7-8D73-8D1C4B168E8E}" type="slidenum">
              <a:rPr lang="en-GB" smtClean="0">
                <a:solidFill>
                  <a:prstClr val="black"/>
                </a:solidFill>
                <a:ea typeface="ＭＳ Ｐゴシック" pitchFamily="34" charset="-128"/>
              </a:rPr>
              <a:pPr/>
              <a:t>6</a:t>
            </a:fld>
            <a:endParaRPr lang="en-GB">
              <a:solidFill>
                <a:prstClr val="black"/>
              </a:solidFill>
              <a:ea typeface="ＭＳ Ｐゴシック" pitchFamily="34" charset="-128"/>
            </a:endParaRPr>
          </a:p>
        </p:txBody>
      </p:sp>
    </p:spTree>
    <p:extLst>
      <p:ext uri="{BB962C8B-B14F-4D97-AF65-F5344CB8AC3E}">
        <p14:creationId xmlns:p14="http://schemas.microsoft.com/office/powerpoint/2010/main" val="61302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960438" y="757238"/>
            <a:ext cx="5059362" cy="3794125"/>
          </a:xfrm>
          <a:ln/>
        </p:spPr>
      </p:sp>
      <p:sp>
        <p:nvSpPr>
          <p:cNvPr id="26627" name="Notes Placeholder 2"/>
          <p:cNvSpPr>
            <a:spLocks noGrp="1"/>
          </p:cNvSpPr>
          <p:nvPr>
            <p:ph type="body" idx="1"/>
          </p:nvPr>
        </p:nvSpPr>
        <p:spPr>
          <a:noFill/>
        </p:spPr>
        <p:txBody>
          <a:bodyPr/>
          <a:lstStyle/>
          <a:p>
            <a:endParaRPr lang="en-GB" dirty="0">
              <a:solidFill>
                <a:srgbClr val="000000"/>
              </a:solidFill>
              <a:ea typeface="ＭＳ Ｐゴシック" pitchFamily="34" charset="-128"/>
            </a:endParaRPr>
          </a:p>
        </p:txBody>
      </p:sp>
      <p:sp>
        <p:nvSpPr>
          <p:cNvPr id="26628" name="Slide Number Placeholder 3"/>
          <p:cNvSpPr>
            <a:spLocks noGrp="1"/>
          </p:cNvSpPr>
          <p:nvPr>
            <p:ph type="sldNum" sz="quarter" idx="5"/>
          </p:nvPr>
        </p:nvSpPr>
        <p:spPr>
          <a:noFill/>
          <a:ln>
            <a:miter lim="800000"/>
            <a:headEnd/>
            <a:tailEnd/>
          </a:ln>
        </p:spPr>
        <p:txBody>
          <a:bodyPr/>
          <a:lstStyle/>
          <a:p>
            <a:pPr defTabSz="924367">
              <a:defRPr/>
            </a:pPr>
            <a:fld id="{D6F3AC6A-2678-4DC7-8D73-8D1C4B168E8E}" type="slidenum">
              <a:rPr lang="en-GB">
                <a:solidFill>
                  <a:prstClr val="black"/>
                </a:solidFill>
                <a:latin typeface="Calibri"/>
                <a:ea typeface="ＭＳ Ｐゴシック" pitchFamily="34" charset="-128"/>
              </a:rPr>
              <a:pPr defTabSz="924367">
                <a:defRPr/>
              </a:pPr>
              <a:t>7</a:t>
            </a:fld>
            <a:endParaRPr lang="en-GB">
              <a:solidFill>
                <a:prstClr val="black"/>
              </a:solidFill>
              <a:latin typeface="Calibri"/>
              <a:ea typeface="ＭＳ Ｐゴシック" pitchFamily="34" charset="-128"/>
            </a:endParaRPr>
          </a:p>
        </p:txBody>
      </p:sp>
    </p:spTree>
    <p:extLst>
      <p:ext uri="{BB962C8B-B14F-4D97-AF65-F5344CB8AC3E}">
        <p14:creationId xmlns:p14="http://schemas.microsoft.com/office/powerpoint/2010/main" val="147215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6268" indent="-226268">
              <a:spcBef>
                <a:spcPct val="0"/>
              </a:spcBef>
              <a:buAutoNum type="arabicPeriod"/>
            </a:pPr>
            <a:endParaRPr lang="en-GB" dirty="0">
              <a:solidFill>
                <a:srgbClr val="000000"/>
              </a:solidFill>
              <a:ea typeface="ＭＳ Ｐゴシック"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7067" indent="-298872">
              <a:defRPr>
                <a:solidFill>
                  <a:schemeClr val="tx1"/>
                </a:solidFill>
                <a:latin typeface="Calibri" pitchFamily="34" charset="0"/>
              </a:defRPr>
            </a:lvl2pPr>
            <a:lvl3pPr marL="1195488" indent="-239098">
              <a:defRPr>
                <a:solidFill>
                  <a:schemeClr val="tx1"/>
                </a:solidFill>
                <a:latin typeface="Calibri" pitchFamily="34" charset="0"/>
              </a:defRPr>
            </a:lvl3pPr>
            <a:lvl4pPr marL="1673684" indent="-239098">
              <a:defRPr>
                <a:solidFill>
                  <a:schemeClr val="tx1"/>
                </a:solidFill>
                <a:latin typeface="Calibri" pitchFamily="34" charset="0"/>
              </a:defRPr>
            </a:lvl4pPr>
            <a:lvl5pPr marL="2151880" indent="-239098">
              <a:defRPr>
                <a:solidFill>
                  <a:schemeClr val="tx1"/>
                </a:solidFill>
                <a:latin typeface="Calibri" pitchFamily="34" charset="0"/>
              </a:defRPr>
            </a:lvl5pPr>
            <a:lvl6pPr marL="2630075" indent="-239098" fontAlgn="base">
              <a:spcBef>
                <a:spcPct val="0"/>
              </a:spcBef>
              <a:spcAft>
                <a:spcPct val="0"/>
              </a:spcAft>
              <a:defRPr>
                <a:solidFill>
                  <a:schemeClr val="tx1"/>
                </a:solidFill>
                <a:latin typeface="Calibri" pitchFamily="34" charset="0"/>
              </a:defRPr>
            </a:lvl6pPr>
            <a:lvl7pPr marL="3108270" indent="-239098" fontAlgn="base">
              <a:spcBef>
                <a:spcPct val="0"/>
              </a:spcBef>
              <a:spcAft>
                <a:spcPct val="0"/>
              </a:spcAft>
              <a:defRPr>
                <a:solidFill>
                  <a:schemeClr val="tx1"/>
                </a:solidFill>
                <a:latin typeface="Calibri" pitchFamily="34" charset="0"/>
              </a:defRPr>
            </a:lvl7pPr>
            <a:lvl8pPr marL="3586465" indent="-239098" fontAlgn="base">
              <a:spcBef>
                <a:spcPct val="0"/>
              </a:spcBef>
              <a:spcAft>
                <a:spcPct val="0"/>
              </a:spcAft>
              <a:defRPr>
                <a:solidFill>
                  <a:schemeClr val="tx1"/>
                </a:solidFill>
                <a:latin typeface="Calibri" pitchFamily="34" charset="0"/>
              </a:defRPr>
            </a:lvl8pPr>
            <a:lvl9pPr marL="4064661" indent="-23909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58FFBD2-E192-470D-8A6A-C9F9E4C80BA7}" type="slidenum">
              <a:rPr lang="en-GB">
                <a:solidFill>
                  <a:prstClr val="black"/>
                </a:solidFill>
                <a:ea typeface="ＭＳ Ｐゴシック" pitchFamily="34" charset="-128"/>
              </a:rPr>
              <a:pPr fontAlgn="base">
                <a:spcBef>
                  <a:spcPct val="0"/>
                </a:spcBef>
                <a:spcAft>
                  <a:spcPct val="0"/>
                </a:spcAft>
              </a:pPr>
              <a:t>9</a:t>
            </a:fld>
            <a:endParaRPr lang="en-GB">
              <a:solidFill>
                <a:prstClr val="black"/>
              </a:solidFill>
              <a:ea typeface="ＭＳ Ｐゴシック" pitchFamily="34" charset="-128"/>
            </a:endParaRPr>
          </a:p>
        </p:txBody>
      </p:sp>
    </p:spTree>
    <p:extLst>
      <p:ext uri="{BB962C8B-B14F-4D97-AF65-F5344CB8AC3E}">
        <p14:creationId xmlns:p14="http://schemas.microsoft.com/office/powerpoint/2010/main" val="381373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6268" indent="-226268">
              <a:spcBef>
                <a:spcPct val="0"/>
              </a:spcBef>
              <a:buAutoNum type="arabicPeriod"/>
            </a:pPr>
            <a:endParaRPr lang="en-GB" dirty="0">
              <a:solidFill>
                <a:srgbClr val="000000"/>
              </a:solidFill>
              <a:ea typeface="ＭＳ Ｐゴシック"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7067" indent="-298872">
              <a:defRPr>
                <a:solidFill>
                  <a:schemeClr val="tx1"/>
                </a:solidFill>
                <a:latin typeface="Calibri" pitchFamily="34" charset="0"/>
              </a:defRPr>
            </a:lvl2pPr>
            <a:lvl3pPr marL="1195488" indent="-239098">
              <a:defRPr>
                <a:solidFill>
                  <a:schemeClr val="tx1"/>
                </a:solidFill>
                <a:latin typeface="Calibri" pitchFamily="34" charset="0"/>
              </a:defRPr>
            </a:lvl3pPr>
            <a:lvl4pPr marL="1673684" indent="-239098">
              <a:defRPr>
                <a:solidFill>
                  <a:schemeClr val="tx1"/>
                </a:solidFill>
                <a:latin typeface="Calibri" pitchFamily="34" charset="0"/>
              </a:defRPr>
            </a:lvl4pPr>
            <a:lvl5pPr marL="2151880" indent="-239098">
              <a:defRPr>
                <a:solidFill>
                  <a:schemeClr val="tx1"/>
                </a:solidFill>
                <a:latin typeface="Calibri" pitchFamily="34" charset="0"/>
              </a:defRPr>
            </a:lvl5pPr>
            <a:lvl6pPr marL="2630075" indent="-239098" fontAlgn="base">
              <a:spcBef>
                <a:spcPct val="0"/>
              </a:spcBef>
              <a:spcAft>
                <a:spcPct val="0"/>
              </a:spcAft>
              <a:defRPr>
                <a:solidFill>
                  <a:schemeClr val="tx1"/>
                </a:solidFill>
                <a:latin typeface="Calibri" pitchFamily="34" charset="0"/>
              </a:defRPr>
            </a:lvl6pPr>
            <a:lvl7pPr marL="3108270" indent="-239098" fontAlgn="base">
              <a:spcBef>
                <a:spcPct val="0"/>
              </a:spcBef>
              <a:spcAft>
                <a:spcPct val="0"/>
              </a:spcAft>
              <a:defRPr>
                <a:solidFill>
                  <a:schemeClr val="tx1"/>
                </a:solidFill>
                <a:latin typeface="Calibri" pitchFamily="34" charset="0"/>
              </a:defRPr>
            </a:lvl7pPr>
            <a:lvl8pPr marL="3586465" indent="-239098" fontAlgn="base">
              <a:spcBef>
                <a:spcPct val="0"/>
              </a:spcBef>
              <a:spcAft>
                <a:spcPct val="0"/>
              </a:spcAft>
              <a:defRPr>
                <a:solidFill>
                  <a:schemeClr val="tx1"/>
                </a:solidFill>
                <a:latin typeface="Calibri" pitchFamily="34" charset="0"/>
              </a:defRPr>
            </a:lvl8pPr>
            <a:lvl9pPr marL="4064661" indent="-23909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58FFBD2-E192-470D-8A6A-C9F9E4C80BA7}" type="slidenum">
              <a:rPr lang="en-GB">
                <a:solidFill>
                  <a:prstClr val="black"/>
                </a:solidFill>
                <a:ea typeface="ＭＳ Ｐゴシック" pitchFamily="34" charset="-128"/>
              </a:rPr>
              <a:pPr fontAlgn="base">
                <a:spcBef>
                  <a:spcPct val="0"/>
                </a:spcBef>
                <a:spcAft>
                  <a:spcPct val="0"/>
                </a:spcAft>
              </a:pPr>
              <a:t>10</a:t>
            </a:fld>
            <a:endParaRPr lang="en-GB">
              <a:solidFill>
                <a:prstClr val="black"/>
              </a:solidFill>
              <a:ea typeface="ＭＳ Ｐゴシック" pitchFamily="34" charset="-128"/>
            </a:endParaRPr>
          </a:p>
        </p:txBody>
      </p:sp>
    </p:spTree>
    <p:extLst>
      <p:ext uri="{BB962C8B-B14F-4D97-AF65-F5344CB8AC3E}">
        <p14:creationId xmlns:p14="http://schemas.microsoft.com/office/powerpoint/2010/main" val="2067809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6268" indent="-226268">
              <a:spcBef>
                <a:spcPct val="0"/>
              </a:spcBef>
              <a:buAutoNum type="arabicPeriod"/>
            </a:pPr>
            <a:endParaRPr lang="en-GB" dirty="0">
              <a:solidFill>
                <a:srgbClr val="000000"/>
              </a:solidFill>
              <a:ea typeface="ＭＳ Ｐゴシック"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7067" indent="-298872">
              <a:defRPr>
                <a:solidFill>
                  <a:schemeClr val="tx1"/>
                </a:solidFill>
                <a:latin typeface="Calibri" pitchFamily="34" charset="0"/>
              </a:defRPr>
            </a:lvl2pPr>
            <a:lvl3pPr marL="1195488" indent="-239098">
              <a:defRPr>
                <a:solidFill>
                  <a:schemeClr val="tx1"/>
                </a:solidFill>
                <a:latin typeface="Calibri" pitchFamily="34" charset="0"/>
              </a:defRPr>
            </a:lvl3pPr>
            <a:lvl4pPr marL="1673684" indent="-239098">
              <a:defRPr>
                <a:solidFill>
                  <a:schemeClr val="tx1"/>
                </a:solidFill>
                <a:latin typeface="Calibri" pitchFamily="34" charset="0"/>
              </a:defRPr>
            </a:lvl4pPr>
            <a:lvl5pPr marL="2151880" indent="-239098">
              <a:defRPr>
                <a:solidFill>
                  <a:schemeClr val="tx1"/>
                </a:solidFill>
                <a:latin typeface="Calibri" pitchFamily="34" charset="0"/>
              </a:defRPr>
            </a:lvl5pPr>
            <a:lvl6pPr marL="2630075" indent="-239098" fontAlgn="base">
              <a:spcBef>
                <a:spcPct val="0"/>
              </a:spcBef>
              <a:spcAft>
                <a:spcPct val="0"/>
              </a:spcAft>
              <a:defRPr>
                <a:solidFill>
                  <a:schemeClr val="tx1"/>
                </a:solidFill>
                <a:latin typeface="Calibri" pitchFamily="34" charset="0"/>
              </a:defRPr>
            </a:lvl6pPr>
            <a:lvl7pPr marL="3108270" indent="-239098" fontAlgn="base">
              <a:spcBef>
                <a:spcPct val="0"/>
              </a:spcBef>
              <a:spcAft>
                <a:spcPct val="0"/>
              </a:spcAft>
              <a:defRPr>
                <a:solidFill>
                  <a:schemeClr val="tx1"/>
                </a:solidFill>
                <a:latin typeface="Calibri" pitchFamily="34" charset="0"/>
              </a:defRPr>
            </a:lvl7pPr>
            <a:lvl8pPr marL="3586465" indent="-239098" fontAlgn="base">
              <a:spcBef>
                <a:spcPct val="0"/>
              </a:spcBef>
              <a:spcAft>
                <a:spcPct val="0"/>
              </a:spcAft>
              <a:defRPr>
                <a:solidFill>
                  <a:schemeClr val="tx1"/>
                </a:solidFill>
                <a:latin typeface="Calibri" pitchFamily="34" charset="0"/>
              </a:defRPr>
            </a:lvl8pPr>
            <a:lvl9pPr marL="4064661" indent="-23909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58FFBD2-E192-470D-8A6A-C9F9E4C80BA7}" type="slidenum">
              <a:rPr lang="en-GB">
                <a:solidFill>
                  <a:prstClr val="black"/>
                </a:solidFill>
                <a:ea typeface="ＭＳ Ｐゴシック" pitchFamily="34" charset="-128"/>
              </a:rPr>
              <a:pPr fontAlgn="base">
                <a:spcBef>
                  <a:spcPct val="0"/>
                </a:spcBef>
                <a:spcAft>
                  <a:spcPct val="0"/>
                </a:spcAft>
              </a:pPr>
              <a:t>11</a:t>
            </a:fld>
            <a:endParaRPr lang="en-GB">
              <a:solidFill>
                <a:prstClr val="black"/>
              </a:solidFill>
              <a:ea typeface="ＭＳ Ｐゴシック" pitchFamily="34" charset="-128"/>
            </a:endParaRPr>
          </a:p>
        </p:txBody>
      </p:sp>
    </p:spTree>
    <p:extLst>
      <p:ext uri="{BB962C8B-B14F-4D97-AF65-F5344CB8AC3E}">
        <p14:creationId xmlns:p14="http://schemas.microsoft.com/office/powerpoint/2010/main" val="2349913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C7BD6FE-A10C-45FD-AB4F-B8306FF622D1}" type="datetimeFigureOut">
              <a:rPr lang="en-US" smtClean="0"/>
              <a:pPr/>
              <a:t>11/13/2020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9BA09-9B5C-48B0-8012-6B263141E8C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7BD6FE-A10C-45FD-AB4F-B8306FF622D1}" type="datetimeFigureOut">
              <a:rPr lang="en-US" smtClean="0"/>
              <a:pPr/>
              <a:t>11/13/2020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9BA09-9B5C-48B0-8012-6B263141E8C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7BD6FE-A10C-45FD-AB4F-B8306FF622D1}" type="datetimeFigureOut">
              <a:rPr lang="en-US" smtClean="0"/>
              <a:pPr/>
              <a:t>11/13/2020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9BA09-9B5C-48B0-8012-6B263141E8CE}"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C7BD6FE-A10C-45FD-AB4F-B8306FF622D1}" type="datetimeFigureOut">
              <a:rPr lang="en-US" smtClean="0">
                <a:solidFill>
                  <a:prstClr val="black">
                    <a:tint val="75000"/>
                  </a:prstClr>
                </a:solidFill>
              </a:rPr>
              <a:pPr/>
              <a:t>11/13/2020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C09BA09-9B5C-48B0-8012-6B263141E8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943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7BD6FE-A10C-45FD-AB4F-B8306FF622D1}" type="datetimeFigureOut">
              <a:rPr lang="en-US" smtClean="0">
                <a:solidFill>
                  <a:prstClr val="black">
                    <a:tint val="75000"/>
                  </a:prstClr>
                </a:solidFill>
              </a:rPr>
              <a:pPr/>
              <a:t>11/13/2020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C09BA09-9B5C-48B0-8012-6B263141E8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766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BD6FE-A10C-45FD-AB4F-B8306FF622D1}" type="datetimeFigureOut">
              <a:rPr lang="en-US" smtClean="0">
                <a:solidFill>
                  <a:prstClr val="black">
                    <a:tint val="75000"/>
                  </a:prstClr>
                </a:solidFill>
              </a:rPr>
              <a:pPr/>
              <a:t>11/13/2020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C09BA09-9B5C-48B0-8012-6B263141E8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4148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C7BD6FE-A10C-45FD-AB4F-B8306FF622D1}" type="datetimeFigureOut">
              <a:rPr lang="en-US" smtClean="0">
                <a:solidFill>
                  <a:prstClr val="black">
                    <a:tint val="75000"/>
                  </a:prstClr>
                </a:solidFill>
              </a:rPr>
              <a:pPr/>
              <a:t>11/13/2020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C09BA09-9B5C-48B0-8012-6B263141E8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7976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C7BD6FE-A10C-45FD-AB4F-B8306FF622D1}" type="datetimeFigureOut">
              <a:rPr lang="en-US" smtClean="0">
                <a:solidFill>
                  <a:prstClr val="black">
                    <a:tint val="75000"/>
                  </a:prstClr>
                </a:solidFill>
              </a:rPr>
              <a:pPr/>
              <a:t>11/13/2020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C09BA09-9B5C-48B0-8012-6B263141E8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1755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C7BD6FE-A10C-45FD-AB4F-B8306FF622D1}" type="datetimeFigureOut">
              <a:rPr lang="en-US" smtClean="0">
                <a:solidFill>
                  <a:prstClr val="black">
                    <a:tint val="75000"/>
                  </a:prstClr>
                </a:solidFill>
              </a:rPr>
              <a:pPr/>
              <a:t>11/13/2020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C09BA09-9B5C-48B0-8012-6B263141E8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4526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BD6FE-A10C-45FD-AB4F-B8306FF622D1}" type="datetimeFigureOut">
              <a:rPr lang="en-US" smtClean="0">
                <a:solidFill>
                  <a:prstClr val="black">
                    <a:tint val="75000"/>
                  </a:prstClr>
                </a:solidFill>
              </a:rPr>
              <a:pPr/>
              <a:t>11/13/2020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C09BA09-9B5C-48B0-8012-6B263141E8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6469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BD6FE-A10C-45FD-AB4F-B8306FF622D1}" type="datetimeFigureOut">
              <a:rPr lang="en-US" smtClean="0">
                <a:solidFill>
                  <a:prstClr val="black">
                    <a:tint val="75000"/>
                  </a:prstClr>
                </a:solidFill>
              </a:rPr>
              <a:pPr/>
              <a:t>11/13/2020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C09BA09-9B5C-48B0-8012-6B263141E8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399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7BD6FE-A10C-45FD-AB4F-B8306FF622D1}" type="datetimeFigureOut">
              <a:rPr lang="en-US" smtClean="0"/>
              <a:pPr/>
              <a:t>11/13/2020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9BA09-9B5C-48B0-8012-6B263141E8CE}"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BD6FE-A10C-45FD-AB4F-B8306FF622D1}" type="datetimeFigureOut">
              <a:rPr lang="en-US" smtClean="0">
                <a:solidFill>
                  <a:prstClr val="black">
                    <a:tint val="75000"/>
                  </a:prstClr>
                </a:solidFill>
              </a:rPr>
              <a:pPr/>
              <a:t>11/13/2020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C09BA09-9B5C-48B0-8012-6B263141E8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8650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7BD6FE-A10C-45FD-AB4F-B8306FF622D1}" type="datetimeFigureOut">
              <a:rPr lang="en-US" smtClean="0">
                <a:solidFill>
                  <a:prstClr val="black">
                    <a:tint val="75000"/>
                  </a:prstClr>
                </a:solidFill>
              </a:rPr>
              <a:pPr/>
              <a:t>11/13/2020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C09BA09-9B5C-48B0-8012-6B263141E8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9499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7BD6FE-A10C-45FD-AB4F-B8306FF622D1}" type="datetimeFigureOut">
              <a:rPr lang="en-US" smtClean="0">
                <a:solidFill>
                  <a:prstClr val="black">
                    <a:tint val="75000"/>
                  </a:prstClr>
                </a:solidFill>
              </a:rPr>
              <a:pPr/>
              <a:t>11/13/2020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C09BA09-9B5C-48B0-8012-6B263141E8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521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BD6FE-A10C-45FD-AB4F-B8306FF622D1}" type="datetimeFigureOut">
              <a:rPr lang="en-US" smtClean="0"/>
              <a:pPr/>
              <a:t>11/13/2020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9BA09-9B5C-48B0-8012-6B263141E8C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C7BD6FE-A10C-45FD-AB4F-B8306FF622D1}" type="datetimeFigureOut">
              <a:rPr lang="en-US" smtClean="0"/>
              <a:pPr/>
              <a:t>11/13/2020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9BA09-9B5C-48B0-8012-6B263141E8C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C7BD6FE-A10C-45FD-AB4F-B8306FF622D1}" type="datetimeFigureOut">
              <a:rPr lang="en-US" smtClean="0"/>
              <a:pPr/>
              <a:t>11/13/2020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09BA09-9B5C-48B0-8012-6B263141E8C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C7BD6FE-A10C-45FD-AB4F-B8306FF622D1}" type="datetimeFigureOut">
              <a:rPr lang="en-US" smtClean="0"/>
              <a:pPr/>
              <a:t>11/13/2020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09BA09-9B5C-48B0-8012-6B263141E8C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BD6FE-A10C-45FD-AB4F-B8306FF622D1}" type="datetimeFigureOut">
              <a:rPr lang="en-US" smtClean="0"/>
              <a:pPr/>
              <a:t>11/13/2020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09BA09-9B5C-48B0-8012-6B263141E8C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BD6FE-A10C-45FD-AB4F-B8306FF622D1}" type="datetimeFigureOut">
              <a:rPr lang="en-US" smtClean="0"/>
              <a:pPr/>
              <a:t>11/13/2020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9BA09-9B5C-48B0-8012-6B263141E8C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BD6FE-A10C-45FD-AB4F-B8306FF622D1}" type="datetimeFigureOut">
              <a:rPr lang="en-US" smtClean="0"/>
              <a:pPr/>
              <a:t>11/13/2020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9BA09-9B5C-48B0-8012-6B263141E8C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BD6FE-A10C-45FD-AB4F-B8306FF622D1}" type="datetimeFigureOut">
              <a:rPr lang="en-US" smtClean="0"/>
              <a:pPr/>
              <a:t>11/13/2020</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9BA09-9B5C-48B0-8012-6B263141E8C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BD6FE-A10C-45FD-AB4F-B8306FF622D1}" type="datetimeFigureOut">
              <a:rPr lang="en-US" smtClean="0">
                <a:solidFill>
                  <a:prstClr val="black">
                    <a:tint val="75000"/>
                  </a:prstClr>
                </a:solidFill>
                <a:cs typeface="Arial" charset="0"/>
              </a:rPr>
              <a:pPr/>
              <a:t>11/13/2020</a:t>
            </a:fld>
            <a:endParaRPr lang="en-GB">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9BA09-9B5C-48B0-8012-6B263141E8CE}" type="slidenum">
              <a:rPr lang="en-GB" smtClean="0">
                <a:solidFill>
                  <a:prstClr val="black">
                    <a:tint val="75000"/>
                  </a:prstClr>
                </a:solidFill>
                <a:cs typeface="Arial" charset="0"/>
              </a:rPr>
              <a:pPr/>
              <a:t>‹#›</a:t>
            </a:fld>
            <a:endParaRPr lang="en-GB">
              <a:solidFill>
                <a:prstClr val="black">
                  <a:tint val="75000"/>
                </a:prstClr>
              </a:solidFill>
              <a:cs typeface="Arial" charset="0"/>
            </a:endParaRPr>
          </a:p>
        </p:txBody>
      </p:sp>
    </p:spTree>
    <p:extLst>
      <p:ext uri="{BB962C8B-B14F-4D97-AF65-F5344CB8AC3E}">
        <p14:creationId xmlns:p14="http://schemas.microsoft.com/office/powerpoint/2010/main" val="382450538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tmp"/><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tmp"/></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7.tmp"/></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www.safelives.org.uk/" TargetMode="External"/><Relationship Id="rId4" Type="http://schemas.openxmlformats.org/officeDocument/2006/relationships/image" Target="../media/image19.tmp"/></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tmp"/><Relationship Id="rId2" Type="http://schemas.openxmlformats.org/officeDocument/2006/relationships/image" Target="../media/image20.tmp"/><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tmp"/><Relationship Id="rId4" Type="http://schemas.openxmlformats.org/officeDocument/2006/relationships/image" Target="../media/image22.tmp"/></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pixabay.com/en/post-it-note-memo-paper-1495148/"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pixabay.com/en/post-it-note-memo-paper-1495148/" TargetMode="External"/><Relationship Id="rId4" Type="http://schemas.microsoft.com/office/2007/relationships/hdphoto" Target="../media/hdphoto1.wdp"/><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l="8000" t="-2000" r="6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472" y="4143380"/>
            <a:ext cx="7772400" cy="1470025"/>
          </a:xfrm>
        </p:spPr>
        <p:txBody>
          <a:bodyPr>
            <a:normAutofit fontScale="90000"/>
          </a:bodyPr>
          <a:lstStyle/>
          <a:p>
            <a:r>
              <a:rPr lang="en-GB" sz="3600" dirty="0">
                <a:latin typeface="Arial" charset="0"/>
              </a:rPr>
              <a:t/>
            </a:r>
            <a:br>
              <a:rPr lang="en-GB" sz="3600" dirty="0">
                <a:latin typeface="Arial" charset="0"/>
              </a:rPr>
            </a:br>
            <a:r>
              <a:rPr lang="en-GB" sz="3600" dirty="0">
                <a:latin typeface="Arial" charset="0"/>
              </a:rPr>
              <a:t/>
            </a:r>
            <a:br>
              <a:rPr lang="en-GB" sz="3600" dirty="0">
                <a:latin typeface="Arial" charset="0"/>
              </a:rPr>
            </a:br>
            <a:r>
              <a:rPr lang="en-GB" sz="3600" dirty="0">
                <a:latin typeface="Arial" charset="0"/>
              </a:rPr>
              <a:t>Safeguarding </a:t>
            </a:r>
            <a:r>
              <a:rPr lang="en-GB" dirty="0"/>
              <a:t>children with           SEMH needs</a:t>
            </a:r>
            <a:r>
              <a:rPr lang="en-GB" sz="3600" dirty="0">
                <a:latin typeface="Arial" charset="0"/>
              </a:rPr>
              <a:t/>
            </a:r>
            <a:br>
              <a:rPr lang="en-GB" sz="3600" dirty="0">
                <a:latin typeface="Arial" charset="0"/>
              </a:rPr>
            </a:br>
            <a:r>
              <a:rPr lang="en-GB" sz="3600" dirty="0">
                <a:latin typeface="Arial" charset="0"/>
              </a:rPr>
              <a:t/>
            </a:r>
            <a:br>
              <a:rPr lang="en-GB" sz="3600" dirty="0">
                <a:latin typeface="Arial" charset="0"/>
              </a:rPr>
            </a:br>
            <a:r>
              <a:rPr lang="en-GB" sz="3600" dirty="0">
                <a:latin typeface="Arial" charset="0"/>
              </a:rPr>
              <a:t/>
            </a:r>
            <a:br>
              <a:rPr lang="en-GB" sz="3600" dirty="0">
                <a:latin typeface="Arial" charset="0"/>
              </a:rPr>
            </a:br>
            <a:r>
              <a:rPr lang="en-GB" sz="3600" dirty="0">
                <a:latin typeface="Arial" charset="0"/>
              </a:rPr>
              <a:t>13</a:t>
            </a:r>
            <a:r>
              <a:rPr lang="en-GB" sz="3600" baseline="30000" dirty="0">
                <a:latin typeface="Arial" charset="0"/>
              </a:rPr>
              <a:t>th</a:t>
            </a:r>
            <a:r>
              <a:rPr lang="en-GB" sz="3600" dirty="0">
                <a:latin typeface="Arial" charset="0"/>
              </a:rPr>
              <a:t> November 2020</a:t>
            </a:r>
            <a:r>
              <a:rPr lang="en-GB" sz="5400" dirty="0">
                <a:latin typeface="Arial" charset="0"/>
              </a:rPr>
              <a:t/>
            </a:r>
            <a:br>
              <a:rPr lang="en-GB" sz="5400" dirty="0">
                <a:latin typeface="Arial" charset="0"/>
              </a:rPr>
            </a:br>
            <a:r>
              <a:rPr lang="en-GB" sz="2700" dirty="0">
                <a:latin typeface="Arial" charset="0"/>
              </a:rPr>
              <a:t/>
            </a:r>
            <a:br>
              <a:rPr lang="en-GB" sz="2700" dirty="0">
                <a:latin typeface="Arial" charset="0"/>
              </a:rPr>
            </a:br>
            <a:r>
              <a:rPr lang="en-GB" sz="2700" dirty="0">
                <a:latin typeface="Arial" charset="0"/>
              </a:rPr>
              <a:t/>
            </a:r>
            <a:br>
              <a:rPr lang="en-GB" sz="2700" dirty="0">
                <a:latin typeface="Arial" charset="0"/>
              </a:rPr>
            </a:br>
            <a:r>
              <a:rPr lang="en-GB" sz="2700" dirty="0">
                <a:latin typeface="Arial" charset="0"/>
              </a:rPr>
              <a:t>www.carolyneyre.com </a:t>
            </a:r>
            <a:br>
              <a:rPr lang="en-GB" sz="2700" dirty="0">
                <a:latin typeface="Arial" charset="0"/>
              </a:rPr>
            </a:br>
            <a:r>
              <a:rPr lang="en-GB" sz="2700" dirty="0">
                <a:latin typeface="Arial" charset="0"/>
              </a:rPr>
              <a:t/>
            </a:r>
            <a:br>
              <a:rPr lang="en-GB" sz="2700" dirty="0">
                <a:latin typeface="Arial" charset="0"/>
              </a:rPr>
            </a:br>
            <a:r>
              <a:rPr lang="en-GB" sz="2700" dirty="0">
                <a:solidFill>
                  <a:schemeClr val="accent3">
                    <a:lumMod val="75000"/>
                  </a:schemeClr>
                </a:solidFill>
              </a:rPr>
              <a:t/>
            </a:r>
            <a:br>
              <a:rPr lang="en-GB" sz="2700" dirty="0">
                <a:solidFill>
                  <a:schemeClr val="accent3">
                    <a:lumMod val="75000"/>
                  </a:schemeClr>
                </a:solidFill>
              </a:rPr>
            </a:br>
            <a:r>
              <a:rPr lang="en-GB" sz="5400" dirty="0">
                <a:solidFill>
                  <a:schemeClr val="accent3">
                    <a:lumMod val="75000"/>
                  </a:schemeClr>
                </a:solidFill>
              </a:rPr>
              <a:t/>
            </a:r>
            <a:br>
              <a:rPr lang="en-GB" sz="5400" dirty="0">
                <a:solidFill>
                  <a:schemeClr val="accent3">
                    <a:lumMod val="75000"/>
                  </a:schemeClr>
                </a:solidFill>
              </a:rPr>
            </a:br>
            <a:r>
              <a:rPr lang="en-GB" sz="5400" dirty="0">
                <a:solidFill>
                  <a:schemeClr val="accent3">
                    <a:lumMod val="75000"/>
                  </a:schemeClr>
                </a:solidFill>
              </a:rPr>
              <a:t/>
            </a:r>
            <a:br>
              <a:rPr lang="en-GB" sz="5400" dirty="0">
                <a:solidFill>
                  <a:schemeClr val="accent3">
                    <a:lumMod val="75000"/>
                  </a:schemeClr>
                </a:solidFill>
              </a:rPr>
            </a:br>
            <a:r>
              <a:rPr lang="en-GB" dirty="0"/>
              <a:t/>
            </a:r>
            <a:br>
              <a:rPr lang="en-GB" dirty="0"/>
            </a:br>
            <a:endParaRPr lang="en-GB" dirty="0"/>
          </a:p>
        </p:txBody>
      </p:sp>
      <p:sp>
        <p:nvSpPr>
          <p:cNvPr id="3" name="Subtitle 2"/>
          <p:cNvSpPr>
            <a:spLocks noGrp="1"/>
          </p:cNvSpPr>
          <p:nvPr>
            <p:ph type="subTitle" idx="1"/>
          </p:nvPr>
        </p:nvSpPr>
        <p:spPr>
          <a:xfrm>
            <a:off x="1285852" y="4714884"/>
            <a:ext cx="6400800" cy="1928826"/>
          </a:xfrm>
        </p:spPr>
        <p:txBody>
          <a:bodyPr>
            <a:normAutofit/>
          </a:bodyPr>
          <a:lstStyle/>
          <a:p>
            <a:endParaRPr lang="en-GB" sz="3500" dirty="0">
              <a:solidFill>
                <a:schemeClr val="accent3">
                  <a:lumMod val="75000"/>
                </a:schemeClr>
              </a:solidFill>
            </a:endParaRPr>
          </a:p>
          <a:p>
            <a:endParaRPr lang="en-GB"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51520" y="440055"/>
            <a:ext cx="8523288" cy="553998"/>
          </a:xfrm>
          <a:prstGeom prst="rect">
            <a:avLst/>
          </a:prstGeom>
          <a:noFill/>
          <a:ln w="9525">
            <a:noFill/>
            <a:miter lim="800000"/>
            <a:headEnd/>
            <a:tailEnd/>
          </a:ln>
        </p:spPr>
        <p:txBody>
          <a:bodyPr wrap="square" lIns="0" tIns="0" rIns="0" bIns="0">
            <a:spAutoFit/>
          </a:bodyPr>
          <a:lstStyle/>
          <a:p>
            <a:pPr>
              <a:defRPr/>
            </a:pPr>
            <a:r>
              <a:rPr lang="en-US" sz="3600" dirty="0">
                <a:solidFill>
                  <a:srgbClr val="9BBB59">
                    <a:lumMod val="75000"/>
                  </a:srgbClr>
                </a:solidFill>
                <a:latin typeface="Verdana" pitchFamily="34" charset="0"/>
              </a:rPr>
              <a:t>Resources   </a:t>
            </a:r>
          </a:p>
        </p:txBody>
      </p:sp>
      <p:pic>
        <p:nvPicPr>
          <p:cNvPr id="55300" name="Picture 5" descr="Logo main0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5286375"/>
            <a:ext cx="126523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59F75A2B-574A-4719-AA7D-7B1CDB8F0F5C}"/>
              </a:ext>
            </a:extLst>
          </p:cNvPr>
          <p:cNvPicPr>
            <a:picLocks noChangeAspect="1"/>
          </p:cNvPicPr>
          <p:nvPr/>
        </p:nvPicPr>
        <p:blipFill>
          <a:blip r:embed="rId4"/>
          <a:stretch>
            <a:fillRect/>
          </a:stretch>
        </p:blipFill>
        <p:spPr>
          <a:xfrm>
            <a:off x="374847" y="994053"/>
            <a:ext cx="2394681" cy="3386028"/>
          </a:xfrm>
          <a:prstGeom prst="rect">
            <a:avLst/>
          </a:prstGeom>
          <a:ln>
            <a:solidFill>
              <a:schemeClr val="tx1"/>
            </a:solidFill>
          </a:ln>
        </p:spPr>
      </p:pic>
      <p:pic>
        <p:nvPicPr>
          <p:cNvPr id="8" name="Picture 7">
            <a:extLst>
              <a:ext uri="{FF2B5EF4-FFF2-40B4-BE49-F238E27FC236}">
                <a16:creationId xmlns:a16="http://schemas.microsoft.com/office/drawing/2014/main" xmlns="" id="{8219AC2D-3421-446B-9D8F-1AF9FF5BAC17}"/>
              </a:ext>
            </a:extLst>
          </p:cNvPr>
          <p:cNvPicPr>
            <a:picLocks noChangeAspect="1"/>
          </p:cNvPicPr>
          <p:nvPr/>
        </p:nvPicPr>
        <p:blipFill>
          <a:blip r:embed="rId5"/>
          <a:stretch>
            <a:fillRect/>
          </a:stretch>
        </p:blipFill>
        <p:spPr>
          <a:xfrm>
            <a:off x="3059832" y="584535"/>
            <a:ext cx="2551020" cy="3565062"/>
          </a:xfrm>
          <a:prstGeom prst="rect">
            <a:avLst/>
          </a:prstGeom>
          <a:ln>
            <a:solidFill>
              <a:schemeClr val="tx1"/>
            </a:solidFill>
          </a:ln>
        </p:spPr>
      </p:pic>
      <p:pic>
        <p:nvPicPr>
          <p:cNvPr id="6" name="Picture 5">
            <a:extLst>
              <a:ext uri="{FF2B5EF4-FFF2-40B4-BE49-F238E27FC236}">
                <a16:creationId xmlns:a16="http://schemas.microsoft.com/office/drawing/2014/main" xmlns="" id="{74230FFD-4916-4157-9CEF-F8863874365D}"/>
              </a:ext>
            </a:extLst>
          </p:cNvPr>
          <p:cNvPicPr>
            <a:picLocks noChangeAspect="1"/>
          </p:cNvPicPr>
          <p:nvPr/>
        </p:nvPicPr>
        <p:blipFill>
          <a:blip r:embed="rId6"/>
          <a:stretch>
            <a:fillRect/>
          </a:stretch>
        </p:blipFill>
        <p:spPr>
          <a:xfrm rot="20853138">
            <a:off x="3044962" y="2872181"/>
            <a:ext cx="2394681" cy="3387709"/>
          </a:xfrm>
          <a:prstGeom prst="rect">
            <a:avLst/>
          </a:prstGeom>
          <a:ln>
            <a:solidFill>
              <a:schemeClr val="tx1"/>
            </a:solidFill>
          </a:ln>
        </p:spPr>
      </p:pic>
      <p:pic>
        <p:nvPicPr>
          <p:cNvPr id="7" name="Picture 6">
            <a:extLst>
              <a:ext uri="{FF2B5EF4-FFF2-40B4-BE49-F238E27FC236}">
                <a16:creationId xmlns:a16="http://schemas.microsoft.com/office/drawing/2014/main" xmlns="" id="{1CC19460-9CE0-464A-A8AB-6CA62F3CD2FC}"/>
              </a:ext>
            </a:extLst>
          </p:cNvPr>
          <p:cNvPicPr>
            <a:picLocks noChangeAspect="1"/>
          </p:cNvPicPr>
          <p:nvPr/>
        </p:nvPicPr>
        <p:blipFill>
          <a:blip r:embed="rId7"/>
          <a:stretch>
            <a:fillRect/>
          </a:stretch>
        </p:blipFill>
        <p:spPr>
          <a:xfrm>
            <a:off x="6325389" y="214311"/>
            <a:ext cx="2386614" cy="3180399"/>
          </a:xfrm>
          <a:prstGeom prst="rect">
            <a:avLst/>
          </a:prstGeom>
        </p:spPr>
      </p:pic>
      <p:pic>
        <p:nvPicPr>
          <p:cNvPr id="2" name="Picture 1" descr="Graphical user interface, text&#10;&#10;Description automatically generated">
            <a:extLst>
              <a:ext uri="{FF2B5EF4-FFF2-40B4-BE49-F238E27FC236}">
                <a16:creationId xmlns:a16="http://schemas.microsoft.com/office/drawing/2014/main" xmlns="" id="{15009F32-E636-4FE6-B7EE-824BCDD0F0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19665">
            <a:off x="5579215" y="3057588"/>
            <a:ext cx="2444656" cy="3368855"/>
          </a:xfrm>
          <a:prstGeom prst="rect">
            <a:avLst/>
          </a:prstGeom>
          <a:ln>
            <a:solidFill>
              <a:schemeClr val="tx1"/>
            </a:solidFill>
          </a:ln>
        </p:spPr>
      </p:pic>
      <p:pic>
        <p:nvPicPr>
          <p:cNvPr id="11" name="Picture 10">
            <a:extLst>
              <a:ext uri="{FF2B5EF4-FFF2-40B4-BE49-F238E27FC236}">
                <a16:creationId xmlns:a16="http://schemas.microsoft.com/office/drawing/2014/main" xmlns="" id="{457EC03D-053B-427F-9E3E-04A258EF62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05028">
            <a:off x="335951" y="3341153"/>
            <a:ext cx="2340000" cy="3315342"/>
          </a:xfrm>
          <a:prstGeom prst="rect">
            <a:avLst/>
          </a:prstGeom>
          <a:ln>
            <a:solidFill>
              <a:schemeClr val="tx1"/>
            </a:solidFill>
          </a:ln>
        </p:spPr>
      </p:pic>
    </p:spTree>
    <p:extLst>
      <p:ext uri="{BB962C8B-B14F-4D97-AF65-F5344CB8AC3E}">
        <p14:creationId xmlns:p14="http://schemas.microsoft.com/office/powerpoint/2010/main" val="214733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51520" y="440055"/>
            <a:ext cx="8523288" cy="553998"/>
          </a:xfrm>
          <a:prstGeom prst="rect">
            <a:avLst/>
          </a:prstGeom>
          <a:noFill/>
          <a:ln w="9525">
            <a:noFill/>
            <a:miter lim="800000"/>
            <a:headEnd/>
            <a:tailEnd/>
          </a:ln>
        </p:spPr>
        <p:txBody>
          <a:bodyPr wrap="square" lIns="0" tIns="0" rIns="0" bIns="0">
            <a:spAutoFit/>
          </a:bodyPr>
          <a:lstStyle/>
          <a:p>
            <a:pPr>
              <a:defRPr/>
            </a:pPr>
            <a:r>
              <a:rPr lang="en-US" sz="3600" dirty="0">
                <a:solidFill>
                  <a:srgbClr val="9BBB59">
                    <a:lumMod val="75000"/>
                  </a:srgbClr>
                </a:solidFill>
                <a:latin typeface="Verdana" pitchFamily="34" charset="0"/>
              </a:rPr>
              <a:t>Resources   </a:t>
            </a:r>
          </a:p>
        </p:txBody>
      </p:sp>
      <p:pic>
        <p:nvPicPr>
          <p:cNvPr id="3" name="Picture 2" descr="A screenshot of a social media post&#10;&#10;Description automatically generated">
            <a:extLst>
              <a:ext uri="{FF2B5EF4-FFF2-40B4-BE49-F238E27FC236}">
                <a16:creationId xmlns:a16="http://schemas.microsoft.com/office/drawing/2014/main" xmlns="" id="{620A5E1A-336E-4EA4-B0AC-57D019D98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440055"/>
            <a:ext cx="4882019" cy="3244205"/>
          </a:xfrm>
          <a:prstGeom prst="rect">
            <a:avLst/>
          </a:prstGeom>
          <a:ln>
            <a:solidFill>
              <a:schemeClr val="tx1"/>
            </a:solidFill>
          </a:ln>
        </p:spPr>
      </p:pic>
      <p:pic>
        <p:nvPicPr>
          <p:cNvPr id="4" name="Picture 3" descr="A screenshot of a social media post&#10;&#10;Description automatically generated">
            <a:extLst>
              <a:ext uri="{FF2B5EF4-FFF2-40B4-BE49-F238E27FC236}">
                <a16:creationId xmlns:a16="http://schemas.microsoft.com/office/drawing/2014/main" xmlns="" id="{62E60BDD-1CCB-4FCA-94A6-3B4AB9D61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73" y="2780928"/>
            <a:ext cx="5618628" cy="3865616"/>
          </a:xfrm>
          <a:prstGeom prst="rect">
            <a:avLst/>
          </a:prstGeom>
          <a:ln>
            <a:solidFill>
              <a:schemeClr val="tx1"/>
            </a:solidFill>
          </a:ln>
        </p:spPr>
      </p:pic>
      <p:pic>
        <p:nvPicPr>
          <p:cNvPr id="2" name="Picture 5" descr="Logo main008.jpg">
            <a:extLst>
              <a:ext uri="{FF2B5EF4-FFF2-40B4-BE49-F238E27FC236}">
                <a16:creationId xmlns:a16="http://schemas.microsoft.com/office/drawing/2014/main" xmlns="" id="{CC51EB6B-901E-46C0-9C96-94E74A4CE48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5286375"/>
            <a:ext cx="126523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376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467544" y="355920"/>
            <a:ext cx="8280920" cy="553998"/>
          </a:xfrm>
          <a:prstGeom prst="rect">
            <a:avLst/>
          </a:prstGeom>
          <a:noFill/>
          <a:ln w="9525">
            <a:noFill/>
            <a:miter lim="800000"/>
            <a:headEnd/>
            <a:tailEnd/>
          </a:ln>
        </p:spPr>
        <p:txBody>
          <a:bodyPr wrap="square" lIns="0" tIns="0" rIns="0" bIns="0">
            <a:spAutoFit/>
          </a:bodyPr>
          <a:lstStyle/>
          <a:p>
            <a:pPr>
              <a:defRPr/>
            </a:pPr>
            <a:r>
              <a:rPr lang="en-GB" sz="3600" dirty="0">
                <a:solidFill>
                  <a:srgbClr val="77933C"/>
                </a:solidFill>
                <a:latin typeface="Verdana" panose="020B0604030504040204" pitchFamily="34" charset="0"/>
                <a:ea typeface="Verdana" panose="020B0604030504040204" pitchFamily="34" charset="0"/>
                <a:cs typeface="Verdana" panose="020B0604030504040204" pitchFamily="34" charset="0"/>
              </a:rPr>
              <a:t>SEND – KCSIE 2020 </a:t>
            </a:r>
            <a:endParaRPr lang="en-US" sz="3600" dirty="0">
              <a:solidFill>
                <a:srgbClr val="77933C"/>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5" descr="Logo main0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4830" y="5157193"/>
            <a:ext cx="1385658" cy="148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
          <p:cNvSpPr>
            <a:spLocks noChangeArrowheads="1"/>
          </p:cNvSpPr>
          <p:nvPr/>
        </p:nvSpPr>
        <p:spPr bwMode="auto">
          <a:xfrm>
            <a:off x="251520" y="931419"/>
            <a:ext cx="8347446" cy="5509200"/>
          </a:xfrm>
          <a:prstGeom prst="rect">
            <a:avLst/>
          </a:prstGeom>
          <a:noFill/>
          <a:ln w="9525">
            <a:noFill/>
            <a:miter lim="800000"/>
            <a:headEnd/>
            <a:tailEnd/>
          </a:ln>
        </p:spPr>
        <p:txBody>
          <a:bodyPr wrap="square">
            <a:spAutoFit/>
          </a:bodyPr>
          <a:lstStyle/>
          <a:p>
            <a:pPr>
              <a:spcAft>
                <a:spcPts val="1200"/>
              </a:spcAft>
              <a:defRPr/>
            </a:pPr>
            <a:r>
              <a:rPr lang="en-GB" sz="2100" dirty="0">
                <a:solidFill>
                  <a:prstClr val="black"/>
                </a:solidFill>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Children with special educational needs and disabilities can face additional safeguarding challenges … These can include: </a:t>
            </a:r>
          </a:p>
          <a:p>
            <a:pPr marL="342900" indent="-342900">
              <a:spcAft>
                <a:spcPts val="1200"/>
              </a:spcAft>
              <a:buFont typeface="Arial" panose="020B0604020202020204" pitchFamily="34" charset="0"/>
              <a:buChar char="•"/>
              <a:defRPr/>
            </a:pPr>
            <a:r>
              <a:rPr lang="en-GB" sz="2400" dirty="0">
                <a:latin typeface="Arial" panose="020B0604020202020204" pitchFamily="34" charset="0"/>
                <a:cs typeface="Arial" panose="020B0604020202020204" pitchFamily="34" charset="0"/>
              </a:rPr>
              <a:t>assumptions that indicators of possible abuse such as behaviour, mood and injury may relate to the child’s disability without further exploration; </a:t>
            </a:r>
          </a:p>
          <a:p>
            <a:pPr marL="342900" indent="-342900">
              <a:spcAft>
                <a:spcPts val="1200"/>
              </a:spcAft>
              <a:buFont typeface="Arial" panose="020B0604020202020204" pitchFamily="34" charset="0"/>
              <a:buChar char="•"/>
              <a:defRPr/>
            </a:pPr>
            <a:r>
              <a:rPr lang="en-GB" sz="2400" dirty="0">
                <a:latin typeface="Arial" panose="020B0604020202020204" pitchFamily="34" charset="0"/>
                <a:cs typeface="Arial" panose="020B0604020202020204" pitchFamily="34" charset="0"/>
              </a:rPr>
              <a:t>being more prone to peer group isolation than other children;</a:t>
            </a:r>
            <a:endParaRPr lang="en-GB" sz="2400" dirty="0">
              <a:solidFill>
                <a:prstClr val="black"/>
              </a:solidFill>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defRPr/>
            </a:pPr>
            <a:r>
              <a:rPr lang="en-GB" sz="2400" dirty="0">
                <a:latin typeface="Arial" panose="020B0604020202020204" pitchFamily="34" charset="0"/>
                <a:cs typeface="Arial" panose="020B0604020202020204" pitchFamily="34" charset="0"/>
              </a:rPr>
              <a:t>the potential for children with SEN and disabilities being disproportionally impacted by behaviours such as bullying, without outwardly showing any signs; and </a:t>
            </a:r>
          </a:p>
          <a:p>
            <a:pPr marL="342900" indent="-342900">
              <a:spcAft>
                <a:spcPts val="1200"/>
              </a:spcAft>
              <a:buFont typeface="Arial" panose="020B0604020202020204" pitchFamily="34" charset="0"/>
              <a:buChar char="•"/>
              <a:defRPr/>
            </a:pPr>
            <a:r>
              <a:rPr lang="en-GB" sz="2400" dirty="0">
                <a:latin typeface="Arial" panose="020B0604020202020204" pitchFamily="34" charset="0"/>
                <a:cs typeface="Arial" panose="020B0604020202020204" pitchFamily="34" charset="0"/>
              </a:rPr>
              <a:t>communication barriers and difficulties in managing or            reporting these challenges”</a:t>
            </a:r>
            <a:endParaRPr lang="en-GB"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669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467544" y="355920"/>
            <a:ext cx="8280920" cy="553998"/>
          </a:xfrm>
          <a:prstGeom prst="rect">
            <a:avLst/>
          </a:prstGeom>
          <a:noFill/>
          <a:ln w="9525">
            <a:noFill/>
            <a:miter lim="800000"/>
            <a:headEnd/>
            <a:tailEnd/>
          </a:ln>
        </p:spPr>
        <p:txBody>
          <a:bodyPr wrap="square" lIns="0" tIns="0" rIns="0" bIns="0">
            <a:spAutoFit/>
          </a:bodyPr>
          <a:lstStyle/>
          <a:p>
            <a:pPr>
              <a:defRPr/>
            </a:pPr>
            <a:r>
              <a:rPr lang="en-GB" sz="3600" dirty="0">
                <a:solidFill>
                  <a:srgbClr val="77933C"/>
                </a:solidFill>
                <a:latin typeface="Verdana" panose="020B0604030504040204" pitchFamily="34" charset="0"/>
                <a:ea typeface="Verdana" panose="020B0604030504040204" pitchFamily="34" charset="0"/>
                <a:cs typeface="Verdana" panose="020B0604030504040204" pitchFamily="34" charset="0"/>
              </a:rPr>
              <a:t>KCSIE 2020 - continued</a:t>
            </a:r>
            <a:endParaRPr lang="en-US" sz="3600" dirty="0">
              <a:solidFill>
                <a:srgbClr val="77933C"/>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5" descr="Logo main0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4830" y="5157193"/>
            <a:ext cx="1385658" cy="148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
          <p:cNvSpPr>
            <a:spLocks noChangeArrowheads="1"/>
          </p:cNvSpPr>
          <p:nvPr/>
        </p:nvSpPr>
        <p:spPr bwMode="auto">
          <a:xfrm>
            <a:off x="251520" y="1196752"/>
            <a:ext cx="7848872" cy="4832092"/>
          </a:xfrm>
          <a:prstGeom prst="rect">
            <a:avLst/>
          </a:prstGeom>
          <a:noFill/>
          <a:ln w="9525">
            <a:noFill/>
            <a:miter lim="800000"/>
            <a:headEnd/>
            <a:tailEnd/>
          </a:ln>
        </p:spPr>
        <p:txBody>
          <a:bodyPr wrap="square">
            <a:spAutoFit/>
          </a:bodyPr>
          <a:lstStyle/>
          <a:p>
            <a:pPr>
              <a:spcAft>
                <a:spcPts val="1200"/>
              </a:spcAft>
              <a:defRPr/>
            </a:pPr>
            <a:r>
              <a:rPr lang="en-GB" sz="2100" dirty="0">
                <a:solidFill>
                  <a:prstClr val="black"/>
                </a:solidFill>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Governing bodies and proprietors should ensure that their child protection policy reflects the fact that additional barriers can exist when recognising abuse and neglect in this group of children”</a:t>
            </a:r>
          </a:p>
          <a:p>
            <a:pPr>
              <a:spcAft>
                <a:spcPts val="1200"/>
              </a:spcAft>
              <a:defRPr/>
            </a:pPr>
            <a:r>
              <a:rPr lang="en-GB" sz="2400" dirty="0">
                <a:latin typeface="Arial" panose="020B0604020202020204" pitchFamily="34" charset="0"/>
                <a:cs typeface="Arial" panose="020B0604020202020204" pitchFamily="34" charset="0"/>
              </a:rPr>
              <a:t>To address these additional challenges, schools and colleges should consider extra pastoral support for children with SEND”</a:t>
            </a:r>
          </a:p>
          <a:p>
            <a:pPr>
              <a:spcAft>
                <a:spcPts val="1200"/>
              </a:spcAft>
              <a:defRPr/>
            </a:pPr>
            <a:r>
              <a:rPr lang="en-GB" sz="2400" dirty="0">
                <a:latin typeface="Arial" panose="020B0604020202020204" pitchFamily="34" charset="0"/>
                <a:cs typeface="Arial" panose="020B0604020202020204" pitchFamily="34" charset="0"/>
              </a:rPr>
              <a:t>“When using reasonable force in response to risks presented by incidents involving children with SEN or disabilities or with medical conditions, schools and colleges should in considering the risks carefully recognise the additional vulnerability of these groups”</a:t>
            </a:r>
          </a:p>
        </p:txBody>
      </p:sp>
    </p:spTree>
    <p:extLst>
      <p:ext uri="{BB962C8B-B14F-4D97-AF65-F5344CB8AC3E}">
        <p14:creationId xmlns:p14="http://schemas.microsoft.com/office/powerpoint/2010/main" val="1158124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457200" y="457200"/>
            <a:ext cx="6329379" cy="553998"/>
          </a:xfrm>
          <a:prstGeom prst="rect">
            <a:avLst/>
          </a:prstGeom>
          <a:noFill/>
          <a:ln w="9525">
            <a:noFill/>
            <a:miter lim="800000"/>
            <a:headEnd/>
            <a:tailEnd/>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BBB59">
                    <a:lumMod val="75000"/>
                  </a:srgbClr>
                </a:solidFill>
                <a:effectLst/>
                <a:uLnTx/>
                <a:uFillTx/>
                <a:latin typeface="Verdana" pitchFamily="34" charset="0"/>
                <a:ea typeface="+mn-ea"/>
                <a:cs typeface="+mn-cs"/>
              </a:rPr>
              <a:t> </a:t>
            </a:r>
            <a:r>
              <a:rPr kumimoji="0" lang="en-US" sz="3600" i="0" u="none" strike="noStrike" kern="1200" cap="none" spc="0" normalizeH="0" baseline="0" noProof="0" dirty="0">
                <a:ln>
                  <a:noFill/>
                </a:ln>
                <a:solidFill>
                  <a:srgbClr val="758358"/>
                </a:solidFill>
                <a:effectLst/>
                <a:uLnTx/>
                <a:uFillTx/>
                <a:latin typeface="Verdana" panose="020B0604030504040204" pitchFamily="34" charset="0"/>
                <a:ea typeface="Verdana" panose="020B0604030504040204" pitchFamily="34" charset="0"/>
              </a:rPr>
              <a:t>Contextual safeguarding</a:t>
            </a:r>
          </a:p>
        </p:txBody>
      </p:sp>
      <p:sp>
        <p:nvSpPr>
          <p:cNvPr id="4101" name="Rectangle 1"/>
          <p:cNvSpPr>
            <a:spLocks noChangeArrowheads="1"/>
          </p:cNvSpPr>
          <p:nvPr/>
        </p:nvSpPr>
        <p:spPr bwMode="auto">
          <a:xfrm>
            <a:off x="457200" y="1203775"/>
            <a:ext cx="7572428" cy="5189113"/>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Arial" pitchFamily="34" charset="0"/>
                <a:ea typeface="+mn-ea"/>
                <a:cs typeface="+mn-cs"/>
              </a:rPr>
              <a:t>‘Working together to safeguard children’ &amp; </a:t>
            </a:r>
            <a:r>
              <a:rPr kumimoji="0" lang="en-GB" altLang="en-US" sz="2400" b="0" i="0" u="none" strike="noStrike" kern="1200" cap="none" spc="0" normalizeH="0" baseline="0" noProof="0" dirty="0" err="1">
                <a:ln>
                  <a:noFill/>
                </a:ln>
                <a:solidFill>
                  <a:prstClr val="black"/>
                </a:solidFill>
                <a:effectLst/>
                <a:uLnTx/>
                <a:uFillTx/>
                <a:latin typeface="Arial" pitchFamily="34" charset="0"/>
                <a:ea typeface="+mn-ea"/>
                <a:cs typeface="+mn-cs"/>
              </a:rPr>
              <a:t>KCSiE</a:t>
            </a:r>
            <a:r>
              <a:rPr kumimoji="0" lang="en-GB" altLang="en-US" sz="2400" b="0" i="0" u="none" strike="noStrike" kern="1200" cap="none" spc="0" normalizeH="0" baseline="0" noProof="0" dirty="0">
                <a:ln>
                  <a:noFill/>
                </a:ln>
                <a:solidFill>
                  <a:prstClr val="black"/>
                </a:solidFill>
                <a:effectLst/>
                <a:uLnTx/>
                <a:uFillTx/>
                <a:latin typeface="Arial" pitchFamily="34" charset="0"/>
                <a:ea typeface="+mn-ea"/>
                <a:cs typeface="+mn-cs"/>
              </a:rPr>
              <a:t> 2018 introduced a new concept of </a:t>
            </a:r>
            <a:r>
              <a:rPr kumimoji="0" lang="en-GB" altLang="en-US" sz="2400" b="0" i="0" u="none" strike="noStrike" kern="1200" cap="none" spc="0" normalizeH="0" baseline="0" noProof="0" dirty="0">
                <a:ln>
                  <a:noFill/>
                </a:ln>
                <a:effectLst/>
                <a:uLnTx/>
                <a:uFillTx/>
                <a:latin typeface="Arial" pitchFamily="34" charset="0"/>
                <a:ea typeface="+mn-ea"/>
                <a:cs typeface="+mn-cs"/>
              </a:rPr>
              <a:t>contextual safeguarding to describe the risks that children and young people face from their peers or in the wider community including: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effectLst/>
              <a:uLnTx/>
              <a:uFillTx/>
              <a:latin typeface="Arial" pitchFamily="34" charset="0"/>
              <a:ea typeface="+mn-ea"/>
              <a:cs typeface="+mn-cs"/>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effectLst/>
                <a:uLnTx/>
                <a:uFillTx/>
                <a:latin typeface="Arial" pitchFamily="34" charset="0"/>
                <a:ea typeface="+mn-ea"/>
                <a:cs typeface="+mn-cs"/>
              </a:rPr>
              <a:t>Online safety </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effectLst/>
                <a:uLnTx/>
                <a:uFillTx/>
                <a:latin typeface="Arial" pitchFamily="34" charset="0"/>
                <a:ea typeface="+mn-ea"/>
                <a:cs typeface="+mn-cs"/>
              </a:rPr>
              <a:t>Sexual exploitation</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effectLst/>
                <a:uLnTx/>
                <a:uFillTx/>
                <a:latin typeface="Arial" pitchFamily="34" charset="0"/>
                <a:ea typeface="+mn-ea"/>
                <a:cs typeface="+mn-cs"/>
              </a:rPr>
              <a:t>Criminal exploitation </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effectLst/>
                <a:uLnTx/>
                <a:uFillTx/>
                <a:latin typeface="Arial" pitchFamily="34" charset="0"/>
                <a:ea typeface="+mn-ea"/>
                <a:cs typeface="+mn-cs"/>
              </a:rPr>
              <a:t>Radicalisation</a:t>
            </a: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effectLst/>
                <a:uLnTx/>
                <a:uFillTx/>
                <a:latin typeface="Arial" pitchFamily="34" charset="0"/>
                <a:ea typeface="+mn-ea"/>
                <a:cs typeface="+mn-cs"/>
              </a:rPr>
              <a:t>Trafficking</a:t>
            </a:r>
            <a:endParaRPr lang="en-GB" altLang="en-US" sz="2400" dirty="0">
              <a:latin typeface="Calibri"/>
            </a:endParaRPr>
          </a:p>
          <a:p>
            <a:pPr marL="800100"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altLang="en-US" sz="2400" b="0" i="0" u="none" strike="noStrike" kern="1200" cap="none" spc="0" normalizeH="0" baseline="0" noProof="0" dirty="0">
              <a:ln>
                <a:noFill/>
              </a:ln>
              <a:effectLst/>
              <a:uLnTx/>
              <a:uFillTx/>
              <a:latin typeface="Calibri"/>
              <a:ea typeface="+mn-ea"/>
              <a:cs typeface="+mn-cs"/>
            </a:endParaRPr>
          </a:p>
          <a:p>
            <a:pPr fontAlgn="base">
              <a:spcBef>
                <a:spcPct val="0"/>
              </a:spcBef>
              <a:spcAft>
                <a:spcPct val="0"/>
              </a:spcAft>
              <a:defRPr/>
            </a:pPr>
            <a:r>
              <a:rPr lang="en-GB" altLang="en-US" sz="2400" dirty="0">
                <a:latin typeface="Arial" panose="020B0604020202020204" pitchFamily="34" charset="0"/>
                <a:cs typeface="Arial" panose="020B0604020202020204" pitchFamily="34" charset="0"/>
              </a:rPr>
              <a:t>KCSIE 2020 refers to this as </a:t>
            </a:r>
            <a:r>
              <a:rPr lang="en-GB" altLang="en-US" sz="2400" dirty="0">
                <a:solidFill>
                  <a:srgbClr val="0070C0"/>
                </a:solidFill>
                <a:latin typeface="Arial" panose="020B0604020202020204" pitchFamily="34" charset="0"/>
                <a:cs typeface="Arial" panose="020B0604020202020204" pitchFamily="34" charset="0"/>
              </a:rPr>
              <a:t>extra-familial harm </a:t>
            </a:r>
            <a:endParaRPr kumimoji="0" lang="en-GB" alt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pic>
        <p:nvPicPr>
          <p:cNvPr id="6" name="Picture 5" descr="Logo main008.jpg"/>
          <p:cNvPicPr>
            <a:picLocks noChangeAspect="1"/>
          </p:cNvPicPr>
          <p:nvPr/>
        </p:nvPicPr>
        <p:blipFill>
          <a:blip r:embed="rId3" cstate="print"/>
          <a:stretch>
            <a:fillRect/>
          </a:stretch>
        </p:blipFill>
        <p:spPr>
          <a:xfrm>
            <a:off x="7715273" y="5286388"/>
            <a:ext cx="1265817" cy="1357322"/>
          </a:xfrm>
          <a:prstGeom prst="rect">
            <a:avLst/>
          </a:prstGeom>
        </p:spPr>
      </p:pic>
    </p:spTree>
    <p:extLst>
      <p:ext uri="{BB962C8B-B14F-4D97-AF65-F5344CB8AC3E}">
        <p14:creationId xmlns:p14="http://schemas.microsoft.com/office/powerpoint/2010/main" val="4097474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457200" y="457200"/>
            <a:ext cx="6329379" cy="553998"/>
          </a:xfrm>
          <a:prstGeom prst="rect">
            <a:avLst/>
          </a:prstGeom>
          <a:noFill/>
          <a:ln w="9525">
            <a:noFill/>
            <a:miter lim="800000"/>
            <a:headEnd/>
            <a:tailEnd/>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BBB59">
                    <a:lumMod val="75000"/>
                  </a:srgbClr>
                </a:solidFill>
                <a:effectLst/>
                <a:uLnTx/>
                <a:uFillTx/>
                <a:latin typeface="Verdana" pitchFamily="34" charset="0"/>
                <a:ea typeface="+mn-ea"/>
                <a:cs typeface="+mn-cs"/>
              </a:rPr>
              <a:t> </a:t>
            </a:r>
            <a:r>
              <a:rPr kumimoji="0" lang="en-US" sz="3600" b="0" i="0" u="none" strike="noStrike" kern="1200" cap="none" spc="0" normalizeH="0" baseline="0" noProof="0" dirty="0">
                <a:ln>
                  <a:noFill/>
                </a:ln>
                <a:solidFill>
                  <a:srgbClr val="758358"/>
                </a:solidFill>
                <a:effectLst/>
                <a:uLnTx/>
                <a:uFillTx/>
                <a:latin typeface="Verdana" panose="020B0604030504040204" pitchFamily="34" charset="0"/>
                <a:ea typeface="Verdana" panose="020B0604030504040204" pitchFamily="34" charset="0"/>
                <a:cs typeface="+mn-cs"/>
              </a:rPr>
              <a:t>WT 2018</a:t>
            </a:r>
            <a:endParaRPr kumimoji="0" lang="en-US" sz="3600" i="0" u="none" strike="noStrike" kern="1200" cap="none" spc="0" normalizeH="0" baseline="0" noProof="0" dirty="0">
              <a:ln>
                <a:noFill/>
              </a:ln>
              <a:solidFill>
                <a:srgbClr val="758358"/>
              </a:solidFill>
              <a:effectLst/>
              <a:uLnTx/>
              <a:uFillTx/>
              <a:latin typeface="Verdana" panose="020B0604030504040204" pitchFamily="34" charset="0"/>
              <a:ea typeface="Verdana" panose="020B0604030504040204" pitchFamily="34" charset="0"/>
            </a:endParaRPr>
          </a:p>
        </p:txBody>
      </p:sp>
      <p:pic>
        <p:nvPicPr>
          <p:cNvPr id="2" name="Picture 1" descr="Contextual circles - Word"/>
          <p:cNvPicPr>
            <a:picLocks noChangeAspect="1"/>
          </p:cNvPicPr>
          <p:nvPr/>
        </p:nvPicPr>
        <p:blipFill rotWithShape="1">
          <a:blip r:embed="rId3">
            <a:extLst>
              <a:ext uri="{28A0092B-C50C-407E-A947-70E740481C1C}">
                <a14:useLocalDpi xmlns:a14="http://schemas.microsoft.com/office/drawing/2010/main" val="0"/>
              </a:ext>
            </a:extLst>
          </a:blip>
          <a:srcRect l="26376" t="23670" r="30313" b="4653"/>
          <a:stretch/>
        </p:blipFill>
        <p:spPr>
          <a:xfrm>
            <a:off x="4330777" y="2308211"/>
            <a:ext cx="4593723" cy="4092589"/>
          </a:xfrm>
          <a:prstGeom prst="rect">
            <a:avLst/>
          </a:prstGeom>
        </p:spPr>
      </p:pic>
      <p:sp>
        <p:nvSpPr>
          <p:cNvPr id="3" name="TextBox 2"/>
          <p:cNvSpPr txBox="1"/>
          <p:nvPr/>
        </p:nvSpPr>
        <p:spPr>
          <a:xfrm>
            <a:off x="323528" y="1196752"/>
            <a:ext cx="7728922" cy="1631216"/>
          </a:xfrm>
          <a:prstGeom prst="rect">
            <a:avLst/>
          </a:prstGeom>
          <a:noFill/>
        </p:spPr>
        <p:txBody>
          <a:bodyPr wrap="square" rtlCol="0">
            <a:spAutoFit/>
          </a:bodyPr>
          <a:lstStyle/>
          <a:p>
            <a:pPr>
              <a:buFont typeface="Wingdings 3" pitchFamily="18" charset="2"/>
              <a:buNone/>
            </a:pPr>
            <a:r>
              <a:rPr lang="en-GB" sz="28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Assessments of children in such cases should consider whether wider environmental factors </a:t>
            </a:r>
          </a:p>
          <a:p>
            <a:pPr>
              <a:buFont typeface="Wingdings 3" pitchFamily="18" charset="2"/>
              <a:buNone/>
            </a:pPr>
            <a:r>
              <a:rPr lang="en-US" sz="2400" dirty="0">
                <a:latin typeface="Arial" panose="020B0604020202020204" pitchFamily="34" charset="0"/>
                <a:cs typeface="Arial" panose="020B0604020202020204" pitchFamily="34" charset="0"/>
              </a:rPr>
              <a:t>are present in a child’s life and are a threat to </a:t>
            </a:r>
          </a:p>
          <a:p>
            <a:pPr>
              <a:buFont typeface="Wingdings 3" pitchFamily="18" charset="2"/>
              <a:buNone/>
            </a:pPr>
            <a:r>
              <a:rPr lang="en-US" sz="2400" dirty="0">
                <a:latin typeface="Arial" panose="020B0604020202020204" pitchFamily="34" charset="0"/>
                <a:cs typeface="Arial" panose="020B0604020202020204" pitchFamily="34" charset="0"/>
              </a:rPr>
              <a:t>their safety and/or welfare.</a:t>
            </a:r>
            <a:r>
              <a:rPr lang="en-GB" sz="2400"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xmlns="" id="{FD3AD384-26D6-4DEC-AA69-7E0D6C2DF6FE}"/>
              </a:ext>
            </a:extLst>
          </p:cNvPr>
          <p:cNvSpPr txBox="1"/>
          <p:nvPr/>
        </p:nvSpPr>
        <p:spPr>
          <a:xfrm>
            <a:off x="4932040" y="6231523"/>
            <a:ext cx="3888432" cy="338554"/>
          </a:xfrm>
          <a:prstGeom prst="rect">
            <a:avLst/>
          </a:prstGeom>
          <a:noFill/>
        </p:spPr>
        <p:txBody>
          <a:bodyPr wrap="square" rtlCol="0">
            <a:spAutoFit/>
          </a:bodyPr>
          <a:lstStyle/>
          <a:p>
            <a:r>
              <a:rPr lang="en-GB" sz="1600" i="1" dirty="0"/>
              <a:t>Image: Contextual Safeguarding Network</a:t>
            </a:r>
          </a:p>
        </p:txBody>
      </p:sp>
    </p:spTree>
    <p:extLst>
      <p:ext uri="{BB962C8B-B14F-4D97-AF65-F5344CB8AC3E}">
        <p14:creationId xmlns:p14="http://schemas.microsoft.com/office/powerpoint/2010/main" val="1385631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8"/>
          <p:cNvSpPr txBox="1">
            <a:spLocks noChangeArrowheads="1"/>
          </p:cNvSpPr>
          <p:nvPr/>
        </p:nvSpPr>
        <p:spPr bwMode="auto">
          <a:xfrm>
            <a:off x="457200" y="457200"/>
            <a:ext cx="7787208" cy="553998"/>
          </a:xfrm>
          <a:prstGeom prst="rect">
            <a:avLst/>
          </a:prstGeom>
          <a:noFill/>
          <a:ln w="9525">
            <a:noFill/>
            <a:miter lim="800000"/>
            <a:headEnd/>
            <a:tailEnd/>
          </a:ln>
        </p:spPr>
        <p:txBody>
          <a:bodyPr wrap="square" lIns="0" tIns="0" rIns="0" bIns="0">
            <a:spAutoFit/>
          </a:bodyPr>
          <a:lstStyle/>
          <a:p>
            <a:r>
              <a:rPr lang="en-US" sz="3600" dirty="0">
                <a:solidFill>
                  <a:srgbClr val="9BBB59">
                    <a:lumMod val="75000"/>
                  </a:srgbClr>
                </a:solidFill>
                <a:latin typeface="Verdana" pitchFamily="34" charset="0"/>
              </a:rPr>
              <a:t>Sta</a:t>
            </a:r>
            <a:r>
              <a:rPr lang="en-US" sz="3600" dirty="0">
                <a:solidFill>
                  <a:srgbClr val="758358"/>
                </a:solidFill>
                <a:latin typeface="Verdana" pitchFamily="34" charset="0"/>
              </a:rPr>
              <a:t>t</a:t>
            </a:r>
            <a:r>
              <a:rPr lang="en-US" sz="3600" dirty="0">
                <a:solidFill>
                  <a:srgbClr val="9BBB59">
                    <a:lumMod val="75000"/>
                  </a:srgbClr>
                </a:solidFill>
                <a:latin typeface="Verdana" pitchFamily="34" charset="0"/>
              </a:rPr>
              <a:t>istics - CSE</a:t>
            </a:r>
          </a:p>
        </p:txBody>
      </p:sp>
      <p:sp>
        <p:nvSpPr>
          <p:cNvPr id="2" name="Rectangle 1"/>
          <p:cNvSpPr/>
          <p:nvPr/>
        </p:nvSpPr>
        <p:spPr>
          <a:xfrm>
            <a:off x="366082" y="1591429"/>
            <a:ext cx="7878326" cy="707886"/>
          </a:xfrm>
          <a:prstGeom prst="rect">
            <a:avLst/>
          </a:prstGeom>
        </p:spPr>
        <p:txBody>
          <a:bodyPr wrap="square">
            <a:spAutoFit/>
          </a:bodyPr>
          <a:lstStyle/>
          <a:p>
            <a:endParaRPr lang="en-GB" sz="2000" dirty="0">
              <a:solidFill>
                <a:prstClr val="black"/>
              </a:solidFill>
              <a:latin typeface="Arial" panose="020B0604020202020204" pitchFamily="34" charset="0"/>
              <a:cs typeface="Arial" pitchFamily="34" charset="0"/>
            </a:endParaRPr>
          </a:p>
          <a:p>
            <a:endParaRPr lang="en-GB" sz="2000" dirty="0">
              <a:solidFill>
                <a:prstClr val="black"/>
              </a:solidFill>
            </a:endParaRPr>
          </a:p>
        </p:txBody>
      </p:sp>
      <p:pic>
        <p:nvPicPr>
          <p:cNvPr id="6" name="Picture 5" descr="Logo main008.jpg"/>
          <p:cNvPicPr>
            <a:picLocks noChangeAspect="1"/>
          </p:cNvPicPr>
          <p:nvPr/>
        </p:nvPicPr>
        <p:blipFill>
          <a:blip r:embed="rId3" cstate="print"/>
          <a:stretch>
            <a:fillRect/>
          </a:stretch>
        </p:blipFill>
        <p:spPr>
          <a:xfrm>
            <a:off x="7812360" y="5445224"/>
            <a:ext cx="1155431" cy="1238956"/>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xmlns="" id="{71261A68-40D7-4D94-946F-518A3DCBF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28" y="1700808"/>
            <a:ext cx="8818544" cy="3456384"/>
          </a:xfrm>
          <a:custGeom>
            <a:avLst/>
            <a:gdLst>
              <a:gd name="connsiteX0" fmla="*/ 0 w 8818544"/>
              <a:gd name="connsiteY0" fmla="*/ 0 h 3456384"/>
              <a:gd name="connsiteX1" fmla="*/ 499717 w 8818544"/>
              <a:gd name="connsiteY1" fmla="*/ 0 h 3456384"/>
              <a:gd name="connsiteX2" fmla="*/ 999435 w 8818544"/>
              <a:gd name="connsiteY2" fmla="*/ 0 h 3456384"/>
              <a:gd name="connsiteX3" fmla="*/ 1587338 w 8818544"/>
              <a:gd name="connsiteY3" fmla="*/ 0 h 3456384"/>
              <a:gd name="connsiteX4" fmla="*/ 2351612 w 8818544"/>
              <a:gd name="connsiteY4" fmla="*/ 0 h 3456384"/>
              <a:gd name="connsiteX5" fmla="*/ 2763144 w 8818544"/>
              <a:gd name="connsiteY5" fmla="*/ 0 h 3456384"/>
              <a:gd name="connsiteX6" fmla="*/ 3439232 w 8818544"/>
              <a:gd name="connsiteY6" fmla="*/ 0 h 3456384"/>
              <a:gd name="connsiteX7" fmla="*/ 4115321 w 8818544"/>
              <a:gd name="connsiteY7" fmla="*/ 0 h 3456384"/>
              <a:gd name="connsiteX8" fmla="*/ 4615038 w 8818544"/>
              <a:gd name="connsiteY8" fmla="*/ 0 h 3456384"/>
              <a:gd name="connsiteX9" fmla="*/ 4938385 w 8818544"/>
              <a:gd name="connsiteY9" fmla="*/ 0 h 3456384"/>
              <a:gd name="connsiteX10" fmla="*/ 5526288 w 8818544"/>
              <a:gd name="connsiteY10" fmla="*/ 0 h 3456384"/>
              <a:gd name="connsiteX11" fmla="*/ 5849634 w 8818544"/>
              <a:gd name="connsiteY11" fmla="*/ 0 h 3456384"/>
              <a:gd name="connsiteX12" fmla="*/ 6613908 w 8818544"/>
              <a:gd name="connsiteY12" fmla="*/ 0 h 3456384"/>
              <a:gd name="connsiteX13" fmla="*/ 7289996 w 8818544"/>
              <a:gd name="connsiteY13" fmla="*/ 0 h 3456384"/>
              <a:gd name="connsiteX14" fmla="*/ 7613343 w 8818544"/>
              <a:gd name="connsiteY14" fmla="*/ 0 h 3456384"/>
              <a:gd name="connsiteX15" fmla="*/ 8024875 w 8818544"/>
              <a:gd name="connsiteY15" fmla="*/ 0 h 3456384"/>
              <a:gd name="connsiteX16" fmla="*/ 8818544 w 8818544"/>
              <a:gd name="connsiteY16" fmla="*/ 0 h 3456384"/>
              <a:gd name="connsiteX17" fmla="*/ 8818544 w 8818544"/>
              <a:gd name="connsiteY17" fmla="*/ 472372 h 3456384"/>
              <a:gd name="connsiteX18" fmla="*/ 8818544 w 8818544"/>
              <a:gd name="connsiteY18" fmla="*/ 979309 h 3456384"/>
              <a:gd name="connsiteX19" fmla="*/ 8818544 w 8818544"/>
              <a:gd name="connsiteY19" fmla="*/ 1589937 h 3456384"/>
              <a:gd name="connsiteX20" fmla="*/ 8818544 w 8818544"/>
              <a:gd name="connsiteY20" fmla="*/ 2131437 h 3456384"/>
              <a:gd name="connsiteX21" fmla="*/ 8818544 w 8818544"/>
              <a:gd name="connsiteY21" fmla="*/ 2776628 h 3456384"/>
              <a:gd name="connsiteX22" fmla="*/ 8818544 w 8818544"/>
              <a:gd name="connsiteY22" fmla="*/ 3456384 h 3456384"/>
              <a:gd name="connsiteX23" fmla="*/ 8407012 w 8818544"/>
              <a:gd name="connsiteY23" fmla="*/ 3456384 h 3456384"/>
              <a:gd name="connsiteX24" fmla="*/ 7995480 w 8818544"/>
              <a:gd name="connsiteY24" fmla="*/ 3456384 h 3456384"/>
              <a:gd name="connsiteX25" fmla="*/ 7231206 w 8818544"/>
              <a:gd name="connsiteY25" fmla="*/ 3456384 h 3456384"/>
              <a:gd name="connsiteX26" fmla="*/ 6555118 w 8818544"/>
              <a:gd name="connsiteY26" fmla="*/ 3456384 h 3456384"/>
              <a:gd name="connsiteX27" fmla="*/ 5790844 w 8818544"/>
              <a:gd name="connsiteY27" fmla="*/ 3456384 h 3456384"/>
              <a:gd name="connsiteX28" fmla="*/ 5114756 w 8818544"/>
              <a:gd name="connsiteY28" fmla="*/ 3456384 h 3456384"/>
              <a:gd name="connsiteX29" fmla="*/ 4526853 w 8818544"/>
              <a:gd name="connsiteY29" fmla="*/ 3456384 h 3456384"/>
              <a:gd name="connsiteX30" fmla="*/ 4115321 w 8818544"/>
              <a:gd name="connsiteY30" fmla="*/ 3456384 h 3456384"/>
              <a:gd name="connsiteX31" fmla="*/ 3527418 w 8818544"/>
              <a:gd name="connsiteY31" fmla="*/ 3456384 h 3456384"/>
              <a:gd name="connsiteX32" fmla="*/ 3204071 w 8818544"/>
              <a:gd name="connsiteY32" fmla="*/ 3456384 h 3456384"/>
              <a:gd name="connsiteX33" fmla="*/ 2616168 w 8818544"/>
              <a:gd name="connsiteY33" fmla="*/ 3456384 h 3456384"/>
              <a:gd name="connsiteX34" fmla="*/ 1851894 w 8818544"/>
              <a:gd name="connsiteY34" fmla="*/ 3456384 h 3456384"/>
              <a:gd name="connsiteX35" fmla="*/ 1440362 w 8818544"/>
              <a:gd name="connsiteY35" fmla="*/ 3456384 h 3456384"/>
              <a:gd name="connsiteX36" fmla="*/ 852459 w 8818544"/>
              <a:gd name="connsiteY36" fmla="*/ 3456384 h 3456384"/>
              <a:gd name="connsiteX37" fmla="*/ 0 w 8818544"/>
              <a:gd name="connsiteY37" fmla="*/ 3456384 h 3456384"/>
              <a:gd name="connsiteX38" fmla="*/ 0 w 8818544"/>
              <a:gd name="connsiteY38" fmla="*/ 2845756 h 3456384"/>
              <a:gd name="connsiteX39" fmla="*/ 0 w 8818544"/>
              <a:gd name="connsiteY39" fmla="*/ 2269692 h 3456384"/>
              <a:gd name="connsiteX40" fmla="*/ 0 w 8818544"/>
              <a:gd name="connsiteY40" fmla="*/ 1693628 h 3456384"/>
              <a:gd name="connsiteX41" fmla="*/ 0 w 8818544"/>
              <a:gd name="connsiteY41" fmla="*/ 1117564 h 3456384"/>
              <a:gd name="connsiteX42" fmla="*/ 0 w 8818544"/>
              <a:gd name="connsiteY42" fmla="*/ 610628 h 3456384"/>
              <a:gd name="connsiteX43" fmla="*/ 0 w 8818544"/>
              <a:gd name="connsiteY43" fmla="*/ 0 h 345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818544" h="3456384" fill="none" extrusionOk="0">
                <a:moveTo>
                  <a:pt x="0" y="0"/>
                </a:moveTo>
                <a:cubicBezTo>
                  <a:pt x="198361" y="-45972"/>
                  <a:pt x="298451" y="47568"/>
                  <a:pt x="499717" y="0"/>
                </a:cubicBezTo>
                <a:cubicBezTo>
                  <a:pt x="700983" y="-47568"/>
                  <a:pt x="886665" y="16412"/>
                  <a:pt x="999435" y="0"/>
                </a:cubicBezTo>
                <a:cubicBezTo>
                  <a:pt x="1112205" y="-16412"/>
                  <a:pt x="1310638" y="20683"/>
                  <a:pt x="1587338" y="0"/>
                </a:cubicBezTo>
                <a:cubicBezTo>
                  <a:pt x="1864038" y="-20683"/>
                  <a:pt x="2148526" y="31895"/>
                  <a:pt x="2351612" y="0"/>
                </a:cubicBezTo>
                <a:cubicBezTo>
                  <a:pt x="2554698" y="-31895"/>
                  <a:pt x="2607269" y="41422"/>
                  <a:pt x="2763144" y="0"/>
                </a:cubicBezTo>
                <a:cubicBezTo>
                  <a:pt x="2919019" y="-41422"/>
                  <a:pt x="3153637" y="45586"/>
                  <a:pt x="3439232" y="0"/>
                </a:cubicBezTo>
                <a:cubicBezTo>
                  <a:pt x="3724827" y="-45586"/>
                  <a:pt x="3777289" y="27949"/>
                  <a:pt x="4115321" y="0"/>
                </a:cubicBezTo>
                <a:cubicBezTo>
                  <a:pt x="4453353" y="-27949"/>
                  <a:pt x="4443020" y="46791"/>
                  <a:pt x="4615038" y="0"/>
                </a:cubicBezTo>
                <a:cubicBezTo>
                  <a:pt x="4787056" y="-46791"/>
                  <a:pt x="4811881" y="4854"/>
                  <a:pt x="4938385" y="0"/>
                </a:cubicBezTo>
                <a:cubicBezTo>
                  <a:pt x="5064889" y="-4854"/>
                  <a:pt x="5284934" y="56698"/>
                  <a:pt x="5526288" y="0"/>
                </a:cubicBezTo>
                <a:cubicBezTo>
                  <a:pt x="5767642" y="-56698"/>
                  <a:pt x="5712172" y="4318"/>
                  <a:pt x="5849634" y="0"/>
                </a:cubicBezTo>
                <a:cubicBezTo>
                  <a:pt x="5987096" y="-4318"/>
                  <a:pt x="6316880" y="22522"/>
                  <a:pt x="6613908" y="0"/>
                </a:cubicBezTo>
                <a:cubicBezTo>
                  <a:pt x="6910936" y="-22522"/>
                  <a:pt x="7060815" y="77551"/>
                  <a:pt x="7289996" y="0"/>
                </a:cubicBezTo>
                <a:cubicBezTo>
                  <a:pt x="7519177" y="-77551"/>
                  <a:pt x="7483180" y="22384"/>
                  <a:pt x="7613343" y="0"/>
                </a:cubicBezTo>
                <a:cubicBezTo>
                  <a:pt x="7743506" y="-22384"/>
                  <a:pt x="7892110" y="30594"/>
                  <a:pt x="8024875" y="0"/>
                </a:cubicBezTo>
                <a:cubicBezTo>
                  <a:pt x="8157640" y="-30594"/>
                  <a:pt x="8522372" y="44176"/>
                  <a:pt x="8818544" y="0"/>
                </a:cubicBezTo>
                <a:cubicBezTo>
                  <a:pt x="8822134" y="132772"/>
                  <a:pt x="8775725" y="299335"/>
                  <a:pt x="8818544" y="472372"/>
                </a:cubicBezTo>
                <a:cubicBezTo>
                  <a:pt x="8861363" y="645409"/>
                  <a:pt x="8775843" y="785822"/>
                  <a:pt x="8818544" y="979309"/>
                </a:cubicBezTo>
                <a:cubicBezTo>
                  <a:pt x="8861245" y="1172796"/>
                  <a:pt x="8811886" y="1453110"/>
                  <a:pt x="8818544" y="1589937"/>
                </a:cubicBezTo>
                <a:cubicBezTo>
                  <a:pt x="8825202" y="1726764"/>
                  <a:pt x="8758514" y="1897024"/>
                  <a:pt x="8818544" y="2131437"/>
                </a:cubicBezTo>
                <a:cubicBezTo>
                  <a:pt x="8878574" y="2365850"/>
                  <a:pt x="8786189" y="2476091"/>
                  <a:pt x="8818544" y="2776628"/>
                </a:cubicBezTo>
                <a:cubicBezTo>
                  <a:pt x="8850899" y="3077165"/>
                  <a:pt x="8817126" y="3138304"/>
                  <a:pt x="8818544" y="3456384"/>
                </a:cubicBezTo>
                <a:cubicBezTo>
                  <a:pt x="8640373" y="3461385"/>
                  <a:pt x="8530291" y="3415152"/>
                  <a:pt x="8407012" y="3456384"/>
                </a:cubicBezTo>
                <a:cubicBezTo>
                  <a:pt x="8283733" y="3497616"/>
                  <a:pt x="8159406" y="3435433"/>
                  <a:pt x="7995480" y="3456384"/>
                </a:cubicBezTo>
                <a:cubicBezTo>
                  <a:pt x="7831554" y="3477335"/>
                  <a:pt x="7436293" y="3394776"/>
                  <a:pt x="7231206" y="3456384"/>
                </a:cubicBezTo>
                <a:cubicBezTo>
                  <a:pt x="7026119" y="3517992"/>
                  <a:pt x="6837641" y="3451225"/>
                  <a:pt x="6555118" y="3456384"/>
                </a:cubicBezTo>
                <a:cubicBezTo>
                  <a:pt x="6272595" y="3461543"/>
                  <a:pt x="6015762" y="3451881"/>
                  <a:pt x="5790844" y="3456384"/>
                </a:cubicBezTo>
                <a:cubicBezTo>
                  <a:pt x="5565926" y="3460887"/>
                  <a:pt x="5306795" y="3407352"/>
                  <a:pt x="5114756" y="3456384"/>
                </a:cubicBezTo>
                <a:cubicBezTo>
                  <a:pt x="4922717" y="3505416"/>
                  <a:pt x="4718970" y="3413107"/>
                  <a:pt x="4526853" y="3456384"/>
                </a:cubicBezTo>
                <a:cubicBezTo>
                  <a:pt x="4334736" y="3499661"/>
                  <a:pt x="4219999" y="3427685"/>
                  <a:pt x="4115321" y="3456384"/>
                </a:cubicBezTo>
                <a:cubicBezTo>
                  <a:pt x="4010643" y="3485083"/>
                  <a:pt x="3694469" y="3436578"/>
                  <a:pt x="3527418" y="3456384"/>
                </a:cubicBezTo>
                <a:cubicBezTo>
                  <a:pt x="3360367" y="3476190"/>
                  <a:pt x="3274840" y="3427290"/>
                  <a:pt x="3204071" y="3456384"/>
                </a:cubicBezTo>
                <a:cubicBezTo>
                  <a:pt x="3133302" y="3485478"/>
                  <a:pt x="2834712" y="3429631"/>
                  <a:pt x="2616168" y="3456384"/>
                </a:cubicBezTo>
                <a:cubicBezTo>
                  <a:pt x="2397624" y="3483137"/>
                  <a:pt x="2210105" y="3445543"/>
                  <a:pt x="1851894" y="3456384"/>
                </a:cubicBezTo>
                <a:cubicBezTo>
                  <a:pt x="1493683" y="3467225"/>
                  <a:pt x="1539754" y="3417943"/>
                  <a:pt x="1440362" y="3456384"/>
                </a:cubicBezTo>
                <a:cubicBezTo>
                  <a:pt x="1340970" y="3494825"/>
                  <a:pt x="1062434" y="3429286"/>
                  <a:pt x="852459" y="3456384"/>
                </a:cubicBezTo>
                <a:cubicBezTo>
                  <a:pt x="642484" y="3483482"/>
                  <a:pt x="359967" y="3429535"/>
                  <a:pt x="0" y="3456384"/>
                </a:cubicBezTo>
                <a:cubicBezTo>
                  <a:pt x="-7835" y="3233719"/>
                  <a:pt x="70140" y="3063606"/>
                  <a:pt x="0" y="2845756"/>
                </a:cubicBezTo>
                <a:cubicBezTo>
                  <a:pt x="-70140" y="2627906"/>
                  <a:pt x="23612" y="2529612"/>
                  <a:pt x="0" y="2269692"/>
                </a:cubicBezTo>
                <a:cubicBezTo>
                  <a:pt x="-23612" y="2009772"/>
                  <a:pt x="67675" y="1889342"/>
                  <a:pt x="0" y="1693628"/>
                </a:cubicBezTo>
                <a:cubicBezTo>
                  <a:pt x="-67675" y="1497914"/>
                  <a:pt x="18300" y="1301816"/>
                  <a:pt x="0" y="1117564"/>
                </a:cubicBezTo>
                <a:cubicBezTo>
                  <a:pt x="-18300" y="933312"/>
                  <a:pt x="57936" y="718526"/>
                  <a:pt x="0" y="610628"/>
                </a:cubicBezTo>
                <a:cubicBezTo>
                  <a:pt x="-57936" y="502730"/>
                  <a:pt x="67971" y="136251"/>
                  <a:pt x="0" y="0"/>
                </a:cubicBezTo>
                <a:close/>
              </a:path>
              <a:path w="8818544" h="3456384" stroke="0" extrusionOk="0">
                <a:moveTo>
                  <a:pt x="0" y="0"/>
                </a:moveTo>
                <a:cubicBezTo>
                  <a:pt x="153753" y="-44149"/>
                  <a:pt x="255791" y="18452"/>
                  <a:pt x="499717" y="0"/>
                </a:cubicBezTo>
                <a:cubicBezTo>
                  <a:pt x="743643" y="-18452"/>
                  <a:pt x="747112" y="27217"/>
                  <a:pt x="911250" y="0"/>
                </a:cubicBezTo>
                <a:cubicBezTo>
                  <a:pt x="1075388" y="-27217"/>
                  <a:pt x="1287478" y="15749"/>
                  <a:pt x="1499152" y="0"/>
                </a:cubicBezTo>
                <a:cubicBezTo>
                  <a:pt x="1710826" y="-15749"/>
                  <a:pt x="1971034" y="1651"/>
                  <a:pt x="2263426" y="0"/>
                </a:cubicBezTo>
                <a:cubicBezTo>
                  <a:pt x="2555818" y="-1651"/>
                  <a:pt x="2600359" y="62407"/>
                  <a:pt x="2851329" y="0"/>
                </a:cubicBezTo>
                <a:cubicBezTo>
                  <a:pt x="3102299" y="-62407"/>
                  <a:pt x="3166715" y="42561"/>
                  <a:pt x="3351047" y="0"/>
                </a:cubicBezTo>
                <a:cubicBezTo>
                  <a:pt x="3535379" y="-42561"/>
                  <a:pt x="3685614" y="67136"/>
                  <a:pt x="3938950" y="0"/>
                </a:cubicBezTo>
                <a:cubicBezTo>
                  <a:pt x="4192286" y="-67136"/>
                  <a:pt x="4372471" y="5393"/>
                  <a:pt x="4615038" y="0"/>
                </a:cubicBezTo>
                <a:cubicBezTo>
                  <a:pt x="4857605" y="-5393"/>
                  <a:pt x="4860029" y="28197"/>
                  <a:pt x="4938385" y="0"/>
                </a:cubicBezTo>
                <a:cubicBezTo>
                  <a:pt x="5016741" y="-28197"/>
                  <a:pt x="5332857" y="19384"/>
                  <a:pt x="5614473" y="0"/>
                </a:cubicBezTo>
                <a:cubicBezTo>
                  <a:pt x="5896089" y="-19384"/>
                  <a:pt x="6055592" y="49826"/>
                  <a:pt x="6378747" y="0"/>
                </a:cubicBezTo>
                <a:cubicBezTo>
                  <a:pt x="6701902" y="-49826"/>
                  <a:pt x="6715244" y="59230"/>
                  <a:pt x="6878464" y="0"/>
                </a:cubicBezTo>
                <a:cubicBezTo>
                  <a:pt x="7041684" y="-59230"/>
                  <a:pt x="7106400" y="29924"/>
                  <a:pt x="7289996" y="0"/>
                </a:cubicBezTo>
                <a:cubicBezTo>
                  <a:pt x="7473592" y="-29924"/>
                  <a:pt x="7541328" y="30946"/>
                  <a:pt x="7613343" y="0"/>
                </a:cubicBezTo>
                <a:cubicBezTo>
                  <a:pt x="7685358" y="-30946"/>
                  <a:pt x="8298638" y="127452"/>
                  <a:pt x="8818544" y="0"/>
                </a:cubicBezTo>
                <a:cubicBezTo>
                  <a:pt x="8861766" y="135132"/>
                  <a:pt x="8801785" y="450633"/>
                  <a:pt x="8818544" y="645192"/>
                </a:cubicBezTo>
                <a:cubicBezTo>
                  <a:pt x="8835303" y="839751"/>
                  <a:pt x="8761568" y="1154236"/>
                  <a:pt x="8818544" y="1290383"/>
                </a:cubicBezTo>
                <a:cubicBezTo>
                  <a:pt x="8875520" y="1426530"/>
                  <a:pt x="8797576" y="1677816"/>
                  <a:pt x="8818544" y="1831884"/>
                </a:cubicBezTo>
                <a:cubicBezTo>
                  <a:pt x="8839512" y="1985952"/>
                  <a:pt x="8788098" y="2222112"/>
                  <a:pt x="8818544" y="2373384"/>
                </a:cubicBezTo>
                <a:cubicBezTo>
                  <a:pt x="8848990" y="2524656"/>
                  <a:pt x="8810409" y="3014907"/>
                  <a:pt x="8818544" y="3456384"/>
                </a:cubicBezTo>
                <a:cubicBezTo>
                  <a:pt x="8657509" y="3545924"/>
                  <a:pt x="8279900" y="3455090"/>
                  <a:pt x="8054270" y="3456384"/>
                </a:cubicBezTo>
                <a:cubicBezTo>
                  <a:pt x="7828640" y="3457678"/>
                  <a:pt x="7533056" y="3386531"/>
                  <a:pt x="7289996" y="3456384"/>
                </a:cubicBezTo>
                <a:cubicBezTo>
                  <a:pt x="7046936" y="3526237"/>
                  <a:pt x="6948257" y="3428452"/>
                  <a:pt x="6702093" y="3456384"/>
                </a:cubicBezTo>
                <a:cubicBezTo>
                  <a:pt x="6455929" y="3484316"/>
                  <a:pt x="6192367" y="3413550"/>
                  <a:pt x="5937820" y="3456384"/>
                </a:cubicBezTo>
                <a:cubicBezTo>
                  <a:pt x="5683273" y="3499218"/>
                  <a:pt x="5752918" y="3436129"/>
                  <a:pt x="5614473" y="3456384"/>
                </a:cubicBezTo>
                <a:cubicBezTo>
                  <a:pt x="5476028" y="3476639"/>
                  <a:pt x="5268168" y="3412323"/>
                  <a:pt x="5026570" y="3456384"/>
                </a:cubicBezTo>
                <a:cubicBezTo>
                  <a:pt x="4784972" y="3500445"/>
                  <a:pt x="4556394" y="3451731"/>
                  <a:pt x="4438667" y="3456384"/>
                </a:cubicBezTo>
                <a:cubicBezTo>
                  <a:pt x="4320940" y="3461037"/>
                  <a:pt x="3982534" y="3455099"/>
                  <a:pt x="3674393" y="3456384"/>
                </a:cubicBezTo>
                <a:cubicBezTo>
                  <a:pt x="3366252" y="3457669"/>
                  <a:pt x="3423336" y="3444740"/>
                  <a:pt x="3262861" y="3456384"/>
                </a:cubicBezTo>
                <a:cubicBezTo>
                  <a:pt x="3102386" y="3468028"/>
                  <a:pt x="2693731" y="3386054"/>
                  <a:pt x="2498587" y="3456384"/>
                </a:cubicBezTo>
                <a:cubicBezTo>
                  <a:pt x="2303443" y="3526714"/>
                  <a:pt x="2217433" y="3414769"/>
                  <a:pt x="1998870" y="3456384"/>
                </a:cubicBezTo>
                <a:cubicBezTo>
                  <a:pt x="1780307" y="3497999"/>
                  <a:pt x="1731622" y="3421248"/>
                  <a:pt x="1499152" y="3456384"/>
                </a:cubicBezTo>
                <a:cubicBezTo>
                  <a:pt x="1266682" y="3491520"/>
                  <a:pt x="1139446" y="3388527"/>
                  <a:pt x="823064" y="3456384"/>
                </a:cubicBezTo>
                <a:cubicBezTo>
                  <a:pt x="506682" y="3524241"/>
                  <a:pt x="200493" y="3368614"/>
                  <a:pt x="0" y="3456384"/>
                </a:cubicBezTo>
                <a:cubicBezTo>
                  <a:pt x="-3938" y="3348558"/>
                  <a:pt x="44523" y="3128448"/>
                  <a:pt x="0" y="2984012"/>
                </a:cubicBezTo>
                <a:cubicBezTo>
                  <a:pt x="-44523" y="2839576"/>
                  <a:pt x="69381" y="2592839"/>
                  <a:pt x="0" y="2338820"/>
                </a:cubicBezTo>
                <a:cubicBezTo>
                  <a:pt x="-69381" y="2084801"/>
                  <a:pt x="18979" y="1972695"/>
                  <a:pt x="0" y="1728192"/>
                </a:cubicBezTo>
                <a:cubicBezTo>
                  <a:pt x="-18979" y="1483689"/>
                  <a:pt x="50881" y="1350715"/>
                  <a:pt x="0" y="1221256"/>
                </a:cubicBezTo>
                <a:cubicBezTo>
                  <a:pt x="-50881" y="1091797"/>
                  <a:pt x="17426" y="889236"/>
                  <a:pt x="0" y="679756"/>
                </a:cubicBezTo>
                <a:cubicBezTo>
                  <a:pt x="-17426" y="470276"/>
                  <a:pt x="59980" y="176033"/>
                  <a:pt x="0" y="0"/>
                </a:cubicBezTo>
                <a:close/>
              </a:path>
            </a:pathLst>
          </a:custGeom>
          <a:ln w="19050">
            <a:solidFill>
              <a:schemeClr val="tx1"/>
            </a:solidFill>
            <a:extLst>
              <a:ext uri="{C807C97D-BFC1-408E-A445-0C87EB9F89A2}">
                <ask:lineSketchStyleProps xmlns:ask="http://schemas.microsoft.com/office/drawing/2018/sketchyshapes" xmlns="" sd="1155398253">
                  <a:prstGeom prst="rect">
                    <a:avLst/>
                  </a:prstGeom>
                  <ask:type>
                    <ask:lineSketchScribble/>
                  </ask:type>
                </ask:lineSketchStyleProps>
              </a:ext>
            </a:extLst>
          </a:ln>
        </p:spPr>
      </p:pic>
      <p:sp>
        <p:nvSpPr>
          <p:cNvPr id="7" name="TextBox 6">
            <a:extLst>
              <a:ext uri="{FF2B5EF4-FFF2-40B4-BE49-F238E27FC236}">
                <a16:creationId xmlns:a16="http://schemas.microsoft.com/office/drawing/2014/main" xmlns="" id="{8A363C1C-5E45-4590-8957-D33CE1B3D5A9}"/>
              </a:ext>
            </a:extLst>
          </p:cNvPr>
          <p:cNvSpPr txBox="1"/>
          <p:nvPr/>
        </p:nvSpPr>
        <p:spPr>
          <a:xfrm>
            <a:off x="1043608" y="5445224"/>
            <a:ext cx="4464496" cy="369332"/>
          </a:xfrm>
          <a:prstGeom prst="rect">
            <a:avLst/>
          </a:prstGeom>
          <a:noFill/>
        </p:spPr>
        <p:txBody>
          <a:bodyPr wrap="square" rtlCol="0">
            <a:spAutoFit/>
          </a:bodyPr>
          <a:lstStyle/>
          <a:p>
            <a:r>
              <a:rPr lang="en-GB" dirty="0">
                <a:hlinkClick r:id="rId5"/>
              </a:rPr>
              <a:t>www.safelives.org.uk</a:t>
            </a:r>
            <a:r>
              <a:rPr lang="en-GB" dirty="0"/>
              <a:t> 2015</a:t>
            </a:r>
          </a:p>
        </p:txBody>
      </p:sp>
    </p:spTree>
    <p:extLst>
      <p:ext uri="{BB962C8B-B14F-4D97-AF65-F5344CB8AC3E}">
        <p14:creationId xmlns:p14="http://schemas.microsoft.com/office/powerpoint/2010/main" val="2050336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SCB-Thresholds-Guidance-Final-Oct-2018.pdf - Google Chrome"/>
          <p:cNvPicPr>
            <a:picLocks noChangeAspect="1"/>
          </p:cNvPicPr>
          <p:nvPr/>
        </p:nvPicPr>
        <p:blipFill rotWithShape="1">
          <a:blip r:embed="rId2">
            <a:extLst>
              <a:ext uri="{28A0092B-C50C-407E-A947-70E740481C1C}">
                <a14:useLocalDpi xmlns:a14="http://schemas.microsoft.com/office/drawing/2010/main" val="0"/>
              </a:ext>
            </a:extLst>
          </a:blip>
          <a:srcRect l="36919" t="22207" r="36613" b="10505"/>
          <a:stretch/>
        </p:blipFill>
        <p:spPr>
          <a:xfrm rot="5400000">
            <a:off x="5817363" y="3681414"/>
            <a:ext cx="2537318" cy="3472650"/>
          </a:xfrm>
          <a:prstGeom prst="rect">
            <a:avLst/>
          </a:prstGeom>
        </p:spPr>
      </p:pic>
      <p:pic>
        <p:nvPicPr>
          <p:cNvPr id="4" name="Picture 3" descr="The continuum of need | A child's journey of need - Google Chrome">
            <a:extLst>
              <a:ext uri="{FF2B5EF4-FFF2-40B4-BE49-F238E27FC236}">
                <a16:creationId xmlns:a16="http://schemas.microsoft.com/office/drawing/2014/main" xmlns="" id="{0CEE9CA8-47F8-4BC2-9AC5-DC50C5157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38" t="20744" r="20076" b="4654"/>
          <a:stretch/>
        </p:blipFill>
        <p:spPr>
          <a:xfrm rot="1055416">
            <a:off x="5691162" y="1934250"/>
            <a:ext cx="3028021" cy="1735159"/>
          </a:xfrm>
          <a:prstGeom prst="rect">
            <a:avLst/>
          </a:prstGeom>
        </p:spPr>
      </p:pic>
      <p:pic>
        <p:nvPicPr>
          <p:cNvPr id="6" name="Picture 5" descr="Lambeth Threshold Guidance - August 2018.pdf - Google Chrome">
            <a:extLst>
              <a:ext uri="{FF2B5EF4-FFF2-40B4-BE49-F238E27FC236}">
                <a16:creationId xmlns:a16="http://schemas.microsoft.com/office/drawing/2014/main" xmlns="" id="{C1C1548B-BF7E-4680-A140-C0C5E9164801}"/>
              </a:ext>
            </a:extLst>
          </p:cNvPr>
          <p:cNvPicPr>
            <a:picLocks noChangeAspect="1"/>
          </p:cNvPicPr>
          <p:nvPr/>
        </p:nvPicPr>
        <p:blipFill rotWithShape="1">
          <a:blip r:embed="rId4">
            <a:extLst>
              <a:ext uri="{28A0092B-C50C-407E-A947-70E740481C1C}">
                <a14:useLocalDpi xmlns:a14="http://schemas.microsoft.com/office/drawing/2010/main" val="0"/>
              </a:ext>
            </a:extLst>
          </a:blip>
          <a:srcRect l="22438" t="25133" r="23226" b="19282"/>
          <a:stretch/>
        </p:blipFill>
        <p:spPr>
          <a:xfrm>
            <a:off x="129611" y="1862033"/>
            <a:ext cx="3530287" cy="1944216"/>
          </a:xfrm>
          <a:prstGeom prst="rect">
            <a:avLst/>
          </a:prstGeom>
        </p:spPr>
      </p:pic>
      <p:pic>
        <p:nvPicPr>
          <p:cNvPr id="8" name="Picture 7" descr="Threshold chart A2 - V2 15-09-17.pdf - Google Chrome">
            <a:extLst>
              <a:ext uri="{FF2B5EF4-FFF2-40B4-BE49-F238E27FC236}">
                <a16:creationId xmlns:a16="http://schemas.microsoft.com/office/drawing/2014/main" xmlns="" id="{8A41B42F-BAF4-4AFF-8FBF-EEC227B04281}"/>
              </a:ext>
            </a:extLst>
          </p:cNvPr>
          <p:cNvPicPr>
            <a:picLocks noChangeAspect="1"/>
          </p:cNvPicPr>
          <p:nvPr/>
        </p:nvPicPr>
        <p:blipFill rotWithShape="1">
          <a:blip r:embed="rId5">
            <a:extLst>
              <a:ext uri="{28A0092B-C50C-407E-A947-70E740481C1C}">
                <a14:useLocalDpi xmlns:a14="http://schemas.microsoft.com/office/drawing/2010/main" val="0"/>
              </a:ext>
            </a:extLst>
          </a:blip>
          <a:srcRect l="35038" t="16356" r="35825" b="9042"/>
          <a:stretch/>
        </p:blipFill>
        <p:spPr>
          <a:xfrm rot="1721976">
            <a:off x="2965821" y="1943490"/>
            <a:ext cx="1967433" cy="2711868"/>
          </a:xfrm>
          <a:prstGeom prst="rect">
            <a:avLst/>
          </a:prstGeom>
        </p:spPr>
      </p:pic>
      <p:pic>
        <p:nvPicPr>
          <p:cNvPr id="10" name="Picture 9">
            <a:extLst>
              <a:ext uri="{FF2B5EF4-FFF2-40B4-BE49-F238E27FC236}">
                <a16:creationId xmlns:a16="http://schemas.microsoft.com/office/drawing/2014/main" xmlns="" id="{6E627EE4-58F3-410F-92EA-4F9197FCB4E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900" r="2751" b="2852"/>
          <a:stretch/>
        </p:blipFill>
        <p:spPr>
          <a:xfrm>
            <a:off x="5148064" y="507982"/>
            <a:ext cx="3086000" cy="1370402"/>
          </a:xfrm>
          <a:prstGeom prst="rect">
            <a:avLst/>
          </a:prstGeom>
        </p:spPr>
      </p:pic>
      <p:pic>
        <p:nvPicPr>
          <p:cNvPr id="12" name="Picture 11">
            <a:extLst>
              <a:ext uri="{FF2B5EF4-FFF2-40B4-BE49-F238E27FC236}">
                <a16:creationId xmlns:a16="http://schemas.microsoft.com/office/drawing/2014/main" xmlns="" id="{9B1217DE-F62A-4158-8A73-51C7E9FA3E8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051" t="34118" r="51575" b="22570"/>
          <a:stretch/>
        </p:blipFill>
        <p:spPr>
          <a:xfrm rot="20838214">
            <a:off x="466041" y="4531111"/>
            <a:ext cx="2688298" cy="1612979"/>
          </a:xfrm>
          <a:prstGeom prst="rect">
            <a:avLst/>
          </a:prstGeom>
        </p:spPr>
      </p:pic>
      <p:sp>
        <p:nvSpPr>
          <p:cNvPr id="13" name="Rectangle 2">
            <a:extLst>
              <a:ext uri="{FF2B5EF4-FFF2-40B4-BE49-F238E27FC236}">
                <a16:creationId xmlns:a16="http://schemas.microsoft.com/office/drawing/2014/main" xmlns="" id="{7739765A-CCCA-4EDB-BCDF-2DA0532E0BAD}"/>
              </a:ext>
            </a:extLst>
          </p:cNvPr>
          <p:cNvSpPr>
            <a:spLocks noGrp="1" noChangeArrowheads="1"/>
          </p:cNvSpPr>
          <p:nvPr>
            <p:ph type="title"/>
          </p:nvPr>
        </p:nvSpPr>
        <p:spPr>
          <a:xfrm>
            <a:off x="457200" y="457200"/>
            <a:ext cx="8229600" cy="955675"/>
          </a:xfrm>
        </p:spPr>
        <p:txBody>
          <a:bodyPr/>
          <a:lstStyle/>
          <a:p>
            <a:pPr algn="l"/>
            <a:r>
              <a:rPr lang="en-GB" dirty="0">
                <a:solidFill>
                  <a:srgbClr val="758358"/>
                </a:solidFill>
              </a:rPr>
              <a:t>Criteria for action </a:t>
            </a:r>
          </a:p>
        </p:txBody>
      </p:sp>
    </p:spTree>
    <p:extLst>
      <p:ext uri="{BB962C8B-B14F-4D97-AF65-F5344CB8AC3E}">
        <p14:creationId xmlns:p14="http://schemas.microsoft.com/office/powerpoint/2010/main" val="3947514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420335" y="260648"/>
            <a:ext cx="7115196" cy="1107996"/>
          </a:xfrm>
          <a:prstGeom prst="rect">
            <a:avLst/>
          </a:prstGeom>
          <a:noFill/>
          <a:ln w="9525">
            <a:noFill/>
            <a:miter lim="800000"/>
            <a:headEnd/>
            <a:tailEnd/>
          </a:ln>
        </p:spPr>
        <p:txBody>
          <a:bodyPr wrap="square" lIns="0" tIns="0" rIns="0" bIns="0">
            <a:spAutoFit/>
          </a:bodyPr>
          <a:lstStyle/>
          <a:p>
            <a:r>
              <a:rPr lang="en-US" sz="3600" dirty="0">
                <a:solidFill>
                  <a:srgbClr val="9BBB59">
                    <a:lumMod val="75000"/>
                  </a:srgbClr>
                </a:solidFill>
                <a:latin typeface="Verdana" pitchFamily="34" charset="0"/>
                <a:cs typeface="Arial" charset="0"/>
              </a:rPr>
              <a:t>Statutory framework for assessment</a:t>
            </a:r>
          </a:p>
        </p:txBody>
      </p:sp>
      <p:sp>
        <p:nvSpPr>
          <p:cNvPr id="4101" name="Rectangle 1"/>
          <p:cNvSpPr>
            <a:spLocks noChangeArrowheads="1"/>
          </p:cNvSpPr>
          <p:nvPr/>
        </p:nvSpPr>
        <p:spPr bwMode="auto">
          <a:xfrm>
            <a:off x="303856" y="1613118"/>
            <a:ext cx="7004448" cy="1815882"/>
          </a:xfrm>
          <a:prstGeom prst="rect">
            <a:avLst/>
          </a:prstGeom>
          <a:noFill/>
          <a:ln w="9525">
            <a:noFill/>
            <a:miter lim="800000"/>
            <a:headEnd/>
            <a:tailEnd/>
          </a:ln>
        </p:spPr>
        <p:txBody>
          <a:bodyPr wrap="square">
            <a:spAutoFit/>
          </a:bodyPr>
          <a:lstStyle/>
          <a:p>
            <a:endParaRPr lang="en-GB" sz="2800" dirty="0">
              <a:solidFill>
                <a:prstClr val="black"/>
              </a:solidFill>
              <a:cs typeface="Arial" charset="0"/>
            </a:endParaRPr>
          </a:p>
          <a:p>
            <a:endParaRPr lang="en-GB" sz="2800" dirty="0">
              <a:solidFill>
                <a:prstClr val="black"/>
              </a:solidFill>
              <a:cs typeface="Arial" charset="0"/>
            </a:endParaRPr>
          </a:p>
          <a:p>
            <a:endParaRPr lang="en-GB" sz="2800" dirty="0">
              <a:solidFill>
                <a:prstClr val="black"/>
              </a:solidFill>
              <a:cs typeface="Arial" charset="0"/>
            </a:endParaRPr>
          </a:p>
          <a:p>
            <a:pPr marL="342900" indent="-342900">
              <a:buFont typeface="Arial" pitchFamily="34" charset="0"/>
              <a:buChar char="•"/>
            </a:pPr>
            <a:endParaRPr lang="en-GB" sz="2800" dirty="0">
              <a:solidFill>
                <a:prstClr val="black"/>
              </a:solidFill>
              <a:cs typeface="Arial" charset="0"/>
            </a:endParaRPr>
          </a:p>
        </p:txBody>
      </p:sp>
      <p:pic>
        <p:nvPicPr>
          <p:cNvPr id="6" name="Picture 5" descr="Logo main008.jpg"/>
          <p:cNvPicPr>
            <a:picLocks noChangeAspect="1"/>
          </p:cNvPicPr>
          <p:nvPr/>
        </p:nvPicPr>
        <p:blipFill>
          <a:blip r:embed="rId3" cstate="print"/>
          <a:stretch>
            <a:fillRect/>
          </a:stretch>
        </p:blipFill>
        <p:spPr>
          <a:xfrm>
            <a:off x="7715272" y="5286388"/>
            <a:ext cx="1265817" cy="1357322"/>
          </a:xfrm>
          <a:prstGeom prst="rect">
            <a:avLst/>
          </a:prstGeom>
        </p:spPr>
      </p:pic>
      <p:pic>
        <p:nvPicPr>
          <p:cNvPr id="1026" name="Picture 2" descr="http://www.workingtogetheronline.co.uk/images/assessment_triang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718" y="1366535"/>
            <a:ext cx="6742585" cy="43750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9571" y="5812556"/>
            <a:ext cx="6408712"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fontAlgn="base">
              <a:spcBef>
                <a:spcPct val="0"/>
              </a:spcBef>
              <a:spcAft>
                <a:spcPct val="0"/>
              </a:spcAft>
            </a:pPr>
            <a:r>
              <a:rPr lang="en-GB" sz="2400" b="1" dirty="0">
                <a:solidFill>
                  <a:prstClr val="black"/>
                </a:solidFill>
              </a:rPr>
              <a:t>Principles</a:t>
            </a:r>
          </a:p>
          <a:p>
            <a:pPr fontAlgn="base">
              <a:spcBef>
                <a:spcPct val="0"/>
              </a:spcBef>
              <a:spcAft>
                <a:spcPct val="0"/>
              </a:spcAft>
            </a:pPr>
            <a:r>
              <a:rPr lang="en-GB" sz="2400" dirty="0">
                <a:solidFill>
                  <a:prstClr val="black"/>
                </a:solidFill>
              </a:rPr>
              <a:t>Timeliness            Transparency         Proportionate  </a:t>
            </a:r>
          </a:p>
        </p:txBody>
      </p:sp>
    </p:spTree>
    <p:extLst>
      <p:ext uri="{BB962C8B-B14F-4D97-AF65-F5344CB8AC3E}">
        <p14:creationId xmlns:p14="http://schemas.microsoft.com/office/powerpoint/2010/main" val="2130432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8"/>
          <p:cNvSpPr txBox="1">
            <a:spLocks noChangeArrowheads="1"/>
          </p:cNvSpPr>
          <p:nvPr/>
        </p:nvSpPr>
        <p:spPr bwMode="auto">
          <a:xfrm>
            <a:off x="433098" y="332656"/>
            <a:ext cx="7163237" cy="553998"/>
          </a:xfrm>
          <a:prstGeom prst="rect">
            <a:avLst/>
          </a:prstGeom>
          <a:noFill/>
          <a:ln w="9525">
            <a:noFill/>
            <a:miter lim="800000"/>
            <a:headEnd/>
            <a:tailEnd/>
          </a:ln>
        </p:spPr>
        <p:txBody>
          <a:bodyPr wrap="square" lIns="0" tIns="0" rIns="0" bIns="0">
            <a:spAutoFit/>
          </a:bodyPr>
          <a:lstStyle/>
          <a:p>
            <a:r>
              <a:rPr lang="en-US" sz="3600" dirty="0">
                <a:solidFill>
                  <a:srgbClr val="9BBB59">
                    <a:lumMod val="75000"/>
                  </a:srgbClr>
                </a:solidFill>
                <a:latin typeface="Verdana" pitchFamily="34" charset="0"/>
              </a:rPr>
              <a:t>Teac</a:t>
            </a:r>
            <a:r>
              <a:rPr lang="en-US" sz="3600" dirty="0">
                <a:solidFill>
                  <a:srgbClr val="758358"/>
                </a:solidFill>
                <a:latin typeface="Verdana" pitchFamily="34" charset="0"/>
              </a:rPr>
              <a:t>h</a:t>
            </a:r>
            <a:r>
              <a:rPr lang="en-US" sz="3600" dirty="0">
                <a:solidFill>
                  <a:srgbClr val="9BBB59">
                    <a:lumMod val="75000"/>
                  </a:srgbClr>
                </a:solidFill>
                <a:latin typeface="Verdana" pitchFamily="34" charset="0"/>
              </a:rPr>
              <a:t>ing children to be safe</a:t>
            </a:r>
          </a:p>
        </p:txBody>
      </p:sp>
      <p:sp>
        <p:nvSpPr>
          <p:cNvPr id="6149" name="Rectangle 1"/>
          <p:cNvSpPr>
            <a:spLocks noChangeArrowheads="1"/>
          </p:cNvSpPr>
          <p:nvPr/>
        </p:nvSpPr>
        <p:spPr bwMode="auto">
          <a:xfrm>
            <a:off x="461901" y="1340768"/>
            <a:ext cx="7494475" cy="5278368"/>
          </a:xfrm>
          <a:prstGeom prst="rect">
            <a:avLst/>
          </a:prstGeom>
          <a:noFill/>
          <a:ln w="9525">
            <a:noFill/>
            <a:miter lim="800000"/>
            <a:headEnd/>
            <a:tailEnd/>
          </a:ln>
        </p:spPr>
        <p:txBody>
          <a:bodyPr wrap="square">
            <a:spAutoFit/>
          </a:bodyPr>
          <a:lstStyle/>
          <a:p>
            <a:pPr>
              <a:spcBef>
                <a:spcPts val="600"/>
              </a:spcBef>
            </a:pPr>
            <a:r>
              <a:rPr lang="en-GB" sz="2200" dirty="0">
                <a:solidFill>
                  <a:prstClr val="black"/>
                </a:solidFill>
                <a:latin typeface="Arial" pitchFamily="34" charset="0"/>
                <a:cs typeface="Arial" pitchFamily="34" charset="0"/>
              </a:rPr>
              <a:t>“Schools and other children’s service providers play an important role in making children and young people aware of behaviour towards them that is not acceptable, and of how they can help keep themselves safe. For example, pupils should be taught to:-</a:t>
            </a:r>
          </a:p>
          <a:p>
            <a:pPr marL="342900" indent="-342900">
              <a:spcBef>
                <a:spcPts val="600"/>
              </a:spcBef>
              <a:buFont typeface="Arial" panose="020B0604020202020204" pitchFamily="34" charset="0"/>
              <a:buChar char="•"/>
            </a:pPr>
            <a:r>
              <a:rPr lang="en-GB" sz="2200" dirty="0">
                <a:solidFill>
                  <a:prstClr val="black"/>
                </a:solidFill>
                <a:latin typeface="Arial" pitchFamily="34" charset="0"/>
                <a:cs typeface="Arial" pitchFamily="34" charset="0"/>
              </a:rPr>
              <a:t>recognise and manage risks in different situations and then decide how to behave responsibly</a:t>
            </a:r>
          </a:p>
          <a:p>
            <a:pPr marL="342900" indent="-342900">
              <a:spcBef>
                <a:spcPts val="600"/>
              </a:spcBef>
              <a:buFont typeface="Arial" panose="020B0604020202020204" pitchFamily="34" charset="0"/>
              <a:buChar char="•"/>
            </a:pPr>
            <a:r>
              <a:rPr lang="en-GB" sz="2200" dirty="0">
                <a:solidFill>
                  <a:prstClr val="black"/>
                </a:solidFill>
                <a:latin typeface="Arial" pitchFamily="34" charset="0"/>
                <a:cs typeface="Arial" pitchFamily="34" charset="0"/>
              </a:rPr>
              <a:t>judge what kind of physical contact is acceptable and unacceptable</a:t>
            </a:r>
          </a:p>
          <a:p>
            <a:pPr marL="342900" indent="-342900">
              <a:spcBef>
                <a:spcPts val="600"/>
              </a:spcBef>
              <a:buFont typeface="Arial" panose="020B0604020202020204" pitchFamily="34" charset="0"/>
              <a:buChar char="•"/>
            </a:pPr>
            <a:r>
              <a:rPr lang="en-GB" sz="2200" dirty="0">
                <a:solidFill>
                  <a:prstClr val="black"/>
                </a:solidFill>
                <a:latin typeface="Arial" pitchFamily="34" charset="0"/>
                <a:cs typeface="Arial" pitchFamily="34" charset="0"/>
              </a:rPr>
              <a:t>recognise when pressure from others (including people they know) threatens their personal safety and wellbeing and develop effective ways of resisting pressure.”</a:t>
            </a:r>
          </a:p>
          <a:p>
            <a:endParaRPr lang="en-GB" sz="2000" dirty="0">
              <a:solidFill>
                <a:prstClr val="black"/>
              </a:solidFill>
              <a:latin typeface="Arial" pitchFamily="34" charset="0"/>
              <a:cs typeface="Arial" pitchFamily="34" charset="0"/>
            </a:endParaRPr>
          </a:p>
          <a:p>
            <a:pPr marL="285750" indent="-285750"/>
            <a:endParaRPr lang="en-GB" sz="1600" dirty="0">
              <a:solidFill>
                <a:prstClr val="black"/>
              </a:solidFill>
            </a:endParaRPr>
          </a:p>
        </p:txBody>
      </p:sp>
      <p:pic>
        <p:nvPicPr>
          <p:cNvPr id="6" name="Picture 5" descr="Logo main008.jpg"/>
          <p:cNvPicPr>
            <a:picLocks noChangeAspect="1"/>
          </p:cNvPicPr>
          <p:nvPr/>
        </p:nvPicPr>
        <p:blipFill>
          <a:blip r:embed="rId3" cstate="print"/>
          <a:stretch>
            <a:fillRect/>
          </a:stretch>
        </p:blipFill>
        <p:spPr>
          <a:xfrm>
            <a:off x="7596336" y="5097466"/>
            <a:ext cx="1347822" cy="1445255"/>
          </a:xfrm>
          <a:prstGeom prst="rect">
            <a:avLst/>
          </a:prstGeom>
        </p:spPr>
      </p:pic>
    </p:spTree>
    <p:extLst>
      <p:ext uri="{BB962C8B-B14F-4D97-AF65-F5344CB8AC3E}">
        <p14:creationId xmlns:p14="http://schemas.microsoft.com/office/powerpoint/2010/main" val="164746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9" descr="Alp logoCMYK.eps"/>
          <p:cNvPicPr>
            <a:picLocks noChangeAspect="1"/>
          </p:cNvPicPr>
          <p:nvPr/>
        </p:nvPicPr>
        <p:blipFill>
          <a:blip r:embed="rId3" cstate="print"/>
          <a:srcRect/>
          <a:stretch>
            <a:fillRect/>
          </a:stretch>
        </p:blipFill>
        <p:spPr bwMode="auto">
          <a:xfrm>
            <a:off x="7927975" y="5715000"/>
            <a:ext cx="990600" cy="990600"/>
          </a:xfrm>
          <a:prstGeom prst="rect">
            <a:avLst/>
          </a:prstGeom>
          <a:noFill/>
          <a:ln w="9525">
            <a:noFill/>
            <a:miter lim="800000"/>
            <a:headEnd/>
            <a:tailEnd/>
          </a:ln>
        </p:spPr>
      </p:pic>
      <p:sp>
        <p:nvSpPr>
          <p:cNvPr id="2" name="Rectangle 1"/>
          <p:cNvSpPr/>
          <p:nvPr/>
        </p:nvSpPr>
        <p:spPr>
          <a:xfrm>
            <a:off x="391665" y="1193542"/>
            <a:ext cx="7286676" cy="5016758"/>
          </a:xfrm>
          <a:prstGeom prst="rect">
            <a:avLst/>
          </a:prstGeom>
        </p:spPr>
        <p:txBody>
          <a:bodyPr wrap="square">
            <a:spAutoFit/>
          </a:bodyPr>
          <a:lstStyle/>
          <a:p>
            <a:r>
              <a:rPr lang="en-GB" sz="2000" b="1" u="sng" dirty="0">
                <a:solidFill>
                  <a:prstClr val="black"/>
                </a:solidFill>
                <a:latin typeface="Arial" pitchFamily="34" charset="0"/>
                <a:cs typeface="Arial" pitchFamily="34" charset="0"/>
              </a:rPr>
              <a:t>Disability or need</a:t>
            </a:r>
            <a:r>
              <a:rPr lang="en-GB" sz="2000" b="1" dirty="0">
                <a:solidFill>
                  <a:prstClr val="black"/>
                </a:solidFill>
                <a:latin typeface="Arial" pitchFamily="34" charset="0"/>
                <a:cs typeface="Arial" pitchFamily="34" charset="0"/>
              </a:rPr>
              <a:t>                  </a:t>
            </a:r>
            <a:r>
              <a:rPr lang="en-GB" sz="2000" b="1" u="sng" dirty="0">
                <a:solidFill>
                  <a:prstClr val="black"/>
                </a:solidFill>
                <a:latin typeface="Arial" pitchFamily="34" charset="0"/>
                <a:cs typeface="Arial" pitchFamily="34" charset="0"/>
              </a:rPr>
              <a:t>Increased risk by category</a:t>
            </a:r>
          </a:p>
          <a:p>
            <a:endParaRPr lang="en-GB" sz="2000" dirty="0">
              <a:solidFill>
                <a:prstClr val="black"/>
              </a:solidFill>
              <a:latin typeface="Arial" pitchFamily="34" charset="0"/>
              <a:cs typeface="Arial" pitchFamily="34" charset="0"/>
            </a:endParaRPr>
          </a:p>
          <a:p>
            <a:r>
              <a:rPr lang="en-GB" sz="2000" dirty="0">
                <a:solidFill>
                  <a:prstClr val="black"/>
                </a:solidFill>
                <a:latin typeface="Arial" pitchFamily="34" charset="0"/>
                <a:cs typeface="Arial" pitchFamily="34" charset="0"/>
              </a:rPr>
              <a:t>Speech &amp; language                5 x physical abuse &amp; neglect</a:t>
            </a:r>
          </a:p>
          <a:p>
            <a:r>
              <a:rPr lang="en-GB" sz="2000" dirty="0">
                <a:solidFill>
                  <a:prstClr val="black"/>
                </a:solidFill>
                <a:latin typeface="Arial" pitchFamily="34" charset="0"/>
                <a:cs typeface="Arial" pitchFamily="34" charset="0"/>
              </a:rPr>
              <a:t>                                                3 x sexual abuse</a:t>
            </a:r>
          </a:p>
          <a:p>
            <a:endParaRPr lang="en-GB" sz="2000" dirty="0">
              <a:solidFill>
                <a:prstClr val="black"/>
              </a:solidFill>
              <a:latin typeface="Arial" pitchFamily="34" charset="0"/>
              <a:cs typeface="Arial" pitchFamily="34" charset="0"/>
            </a:endParaRPr>
          </a:p>
          <a:p>
            <a:r>
              <a:rPr lang="en-GB" sz="2000" dirty="0">
                <a:solidFill>
                  <a:prstClr val="black"/>
                </a:solidFill>
                <a:latin typeface="Arial" pitchFamily="34" charset="0"/>
                <a:cs typeface="Arial" pitchFamily="34" charset="0"/>
              </a:rPr>
              <a:t>Developmental delay              2 x neglect or emotional abuse</a:t>
            </a:r>
          </a:p>
          <a:p>
            <a:r>
              <a:rPr lang="en-GB" sz="2000" dirty="0">
                <a:solidFill>
                  <a:prstClr val="black"/>
                </a:solidFill>
                <a:latin typeface="Arial" pitchFamily="34" charset="0"/>
                <a:cs typeface="Arial" pitchFamily="34" charset="0"/>
              </a:rPr>
              <a:t>                                              ~4 x physical abuse</a:t>
            </a:r>
          </a:p>
          <a:p>
            <a:endParaRPr lang="en-GB" sz="2000" dirty="0">
              <a:solidFill>
                <a:prstClr val="black"/>
              </a:solidFill>
              <a:latin typeface="Arial" pitchFamily="34" charset="0"/>
              <a:cs typeface="Arial" pitchFamily="34" charset="0"/>
            </a:endParaRPr>
          </a:p>
          <a:p>
            <a:r>
              <a:rPr lang="en-GB" sz="2000" dirty="0">
                <a:solidFill>
                  <a:prstClr val="black"/>
                </a:solidFill>
                <a:latin typeface="Arial" pitchFamily="34" charset="0"/>
                <a:cs typeface="Arial" pitchFamily="34" charset="0"/>
              </a:rPr>
              <a:t>Behavioural disorders            7 x emotional, physical or neglect                                                         </a:t>
            </a:r>
          </a:p>
          <a:p>
            <a:r>
              <a:rPr lang="en-GB" sz="2000" dirty="0">
                <a:solidFill>
                  <a:prstClr val="black"/>
                </a:solidFill>
                <a:latin typeface="Arial" pitchFamily="34" charset="0"/>
                <a:cs typeface="Arial" pitchFamily="34" charset="0"/>
              </a:rPr>
              <a:t>                                               3 x sexual abuse</a:t>
            </a:r>
          </a:p>
          <a:p>
            <a:endParaRPr lang="en-GB" sz="2000" dirty="0">
              <a:solidFill>
                <a:prstClr val="black"/>
              </a:solidFill>
              <a:latin typeface="Arial" pitchFamily="34" charset="0"/>
              <a:cs typeface="Arial" pitchFamily="34" charset="0"/>
            </a:endParaRPr>
          </a:p>
          <a:p>
            <a:r>
              <a:rPr lang="en-GB" sz="2000" dirty="0">
                <a:solidFill>
                  <a:prstClr val="black"/>
                </a:solidFill>
                <a:latin typeface="Arial" pitchFamily="34" charset="0"/>
                <a:cs typeface="Arial" pitchFamily="34" charset="0"/>
              </a:rPr>
              <a:t>Deaf or hearing impaired       4 x physical abuse</a:t>
            </a:r>
          </a:p>
          <a:p>
            <a:r>
              <a:rPr lang="en-GB" sz="2000" dirty="0">
                <a:solidFill>
                  <a:prstClr val="black"/>
                </a:solidFill>
                <a:latin typeface="Arial" pitchFamily="34" charset="0"/>
                <a:cs typeface="Arial" pitchFamily="34" charset="0"/>
              </a:rPr>
              <a:t>                                               2 x emotional or neglect</a:t>
            </a:r>
          </a:p>
          <a:p>
            <a:endParaRPr lang="en-GB" sz="2000" dirty="0">
              <a:solidFill>
                <a:prstClr val="black"/>
              </a:solidFill>
              <a:latin typeface="Arial" pitchFamily="34" charset="0"/>
              <a:cs typeface="Arial" pitchFamily="34" charset="0"/>
            </a:endParaRPr>
          </a:p>
          <a:p>
            <a:pPr algn="r"/>
            <a:r>
              <a:rPr lang="en-GB" sz="2000" dirty="0">
                <a:solidFill>
                  <a:prstClr val="black"/>
                </a:solidFill>
                <a:latin typeface="Arial" pitchFamily="34" charset="0"/>
                <a:cs typeface="Arial" pitchFamily="34" charset="0"/>
              </a:rPr>
              <a:t> </a:t>
            </a:r>
            <a:r>
              <a:rPr lang="en-GB" sz="2000" i="1" dirty="0">
                <a:solidFill>
                  <a:prstClr val="black"/>
                </a:solidFill>
                <a:latin typeface="Arial" pitchFamily="34" charset="0"/>
                <a:cs typeface="Arial" pitchFamily="34" charset="0"/>
              </a:rPr>
              <a:t>Sullivan &amp; Knutson 2000</a:t>
            </a:r>
          </a:p>
          <a:p>
            <a:pPr marL="285750" indent="-285750">
              <a:buFont typeface="Arial" pitchFamily="34" charset="0"/>
              <a:buChar char="•"/>
              <a:defRPr/>
            </a:pPr>
            <a:endParaRPr lang="en-GB" sz="2000" dirty="0">
              <a:solidFill>
                <a:prstClr val="black"/>
              </a:solidFill>
            </a:endParaRPr>
          </a:p>
        </p:txBody>
      </p:sp>
      <p:pic>
        <p:nvPicPr>
          <p:cNvPr id="6" name="Picture 5" descr="Logo main008.jpg"/>
          <p:cNvPicPr>
            <a:picLocks noChangeAspect="1"/>
          </p:cNvPicPr>
          <p:nvPr/>
        </p:nvPicPr>
        <p:blipFill>
          <a:blip r:embed="rId4" cstate="print"/>
          <a:stretch>
            <a:fillRect/>
          </a:stretch>
        </p:blipFill>
        <p:spPr>
          <a:xfrm>
            <a:off x="7678341" y="5286388"/>
            <a:ext cx="1265817" cy="1357322"/>
          </a:xfrm>
          <a:prstGeom prst="rect">
            <a:avLst/>
          </a:prstGeom>
        </p:spPr>
      </p:pic>
    </p:spTree>
    <p:extLst>
      <p:ext uri="{BB962C8B-B14F-4D97-AF65-F5344CB8AC3E}">
        <p14:creationId xmlns:p14="http://schemas.microsoft.com/office/powerpoint/2010/main" val="2130774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8"/>
          <p:cNvSpPr txBox="1">
            <a:spLocks noChangeArrowheads="1"/>
          </p:cNvSpPr>
          <p:nvPr/>
        </p:nvSpPr>
        <p:spPr bwMode="auto">
          <a:xfrm>
            <a:off x="428596" y="214290"/>
            <a:ext cx="7599788" cy="1107996"/>
          </a:xfrm>
          <a:prstGeom prst="rect">
            <a:avLst/>
          </a:prstGeom>
          <a:noFill/>
          <a:ln w="9525">
            <a:noFill/>
            <a:miter lim="800000"/>
            <a:headEnd/>
            <a:tailEnd/>
          </a:ln>
        </p:spPr>
        <p:txBody>
          <a:bodyPr wrap="square" lIns="0" tIns="0" rIns="0" bIns="0">
            <a:spAutoFit/>
          </a:bodyPr>
          <a:lstStyle/>
          <a:p>
            <a:r>
              <a:rPr lang="en-US" sz="3600" dirty="0">
                <a:solidFill>
                  <a:srgbClr val="9BBB59">
                    <a:lumMod val="75000"/>
                  </a:srgbClr>
                </a:solidFill>
                <a:latin typeface="Verdana" pitchFamily="34" charset="0"/>
              </a:rPr>
              <a:t>Additional measures for children with SEND</a:t>
            </a:r>
          </a:p>
        </p:txBody>
      </p:sp>
      <p:sp>
        <p:nvSpPr>
          <p:cNvPr id="6149" name="Rectangle 1"/>
          <p:cNvSpPr>
            <a:spLocks noChangeArrowheads="1"/>
          </p:cNvSpPr>
          <p:nvPr/>
        </p:nvSpPr>
        <p:spPr bwMode="auto">
          <a:xfrm>
            <a:off x="214282" y="1428736"/>
            <a:ext cx="8174142" cy="5309146"/>
          </a:xfrm>
          <a:prstGeom prst="rect">
            <a:avLst/>
          </a:prstGeom>
          <a:noFill/>
          <a:ln w="9525">
            <a:noFill/>
            <a:miter lim="800000"/>
            <a:headEnd/>
            <a:tailEnd/>
          </a:ln>
        </p:spPr>
        <p:txBody>
          <a:bodyPr wrap="square">
            <a:spAutoFit/>
          </a:bodyPr>
          <a:lstStyle/>
          <a:p>
            <a:pPr marL="342900" indent="-342900">
              <a:spcAft>
                <a:spcPts val="600"/>
              </a:spcAft>
              <a:buFont typeface="Arial" panose="020B0604020202020204" pitchFamily="34" charset="0"/>
              <a:buChar char="•"/>
            </a:pPr>
            <a:r>
              <a:rPr lang="en-GB" sz="2200" dirty="0">
                <a:solidFill>
                  <a:prstClr val="black"/>
                </a:solidFill>
                <a:latin typeface="Arial" pitchFamily="34" charset="0"/>
                <a:cs typeface="Arial" pitchFamily="34" charset="0"/>
              </a:rPr>
              <a:t>making it common practice to help them make their wishes and feelings known in respect of their care and treatment;</a:t>
            </a:r>
          </a:p>
          <a:p>
            <a:pPr marL="342900" indent="-342900">
              <a:spcAft>
                <a:spcPts val="600"/>
              </a:spcAft>
              <a:buFont typeface="Arial" panose="020B0604020202020204" pitchFamily="34" charset="0"/>
              <a:buChar char="•"/>
            </a:pPr>
            <a:r>
              <a:rPr lang="en-GB" sz="2200" dirty="0">
                <a:solidFill>
                  <a:prstClr val="black"/>
                </a:solidFill>
                <a:latin typeface="Arial" pitchFamily="34" charset="0"/>
                <a:cs typeface="Arial" pitchFamily="34" charset="0"/>
              </a:rPr>
              <a:t>ensuring that they receive appropriate personal, social &amp; health education (including relationships &amp; sex education);</a:t>
            </a:r>
          </a:p>
          <a:p>
            <a:pPr marL="342900" indent="-342900">
              <a:spcAft>
                <a:spcPts val="600"/>
              </a:spcAft>
              <a:buFont typeface="Arial" panose="020B0604020202020204" pitchFamily="34" charset="0"/>
              <a:buChar char="•"/>
            </a:pPr>
            <a:r>
              <a:rPr lang="en-GB" sz="2200" dirty="0">
                <a:solidFill>
                  <a:prstClr val="black"/>
                </a:solidFill>
                <a:latin typeface="Arial" pitchFamily="34" charset="0"/>
                <a:cs typeface="Arial" pitchFamily="34" charset="0"/>
              </a:rPr>
              <a:t>making sure that all children know how to raise concerns, and giving them access to a range of adults with whom they can communicate - those with communication impairments should have available to them at all times a means of being heard;</a:t>
            </a:r>
          </a:p>
          <a:p>
            <a:pPr marL="342900" indent="-342900">
              <a:spcAft>
                <a:spcPts val="600"/>
              </a:spcAft>
              <a:buFont typeface="Arial" panose="020B0604020202020204" pitchFamily="34" charset="0"/>
              <a:buChar char="•"/>
            </a:pPr>
            <a:r>
              <a:rPr lang="en-GB" sz="2200" dirty="0">
                <a:solidFill>
                  <a:prstClr val="black"/>
                </a:solidFill>
                <a:latin typeface="Arial" pitchFamily="34" charset="0"/>
                <a:cs typeface="Arial" pitchFamily="34" charset="0"/>
              </a:rPr>
              <a:t>an explicit commitment to, and understanding of children’s safety and welfare among staff;</a:t>
            </a:r>
          </a:p>
          <a:p>
            <a:pPr marL="342900" indent="-342900">
              <a:spcAft>
                <a:spcPts val="600"/>
              </a:spcAft>
              <a:buFont typeface="Arial" panose="020B0604020202020204" pitchFamily="34" charset="0"/>
              <a:buChar char="•"/>
            </a:pPr>
            <a:r>
              <a:rPr lang="en-GB" sz="2200" dirty="0">
                <a:solidFill>
                  <a:prstClr val="black"/>
                </a:solidFill>
                <a:latin typeface="Arial" pitchFamily="34" charset="0"/>
                <a:cs typeface="Arial" pitchFamily="34" charset="0"/>
              </a:rPr>
              <a:t>clear understanding that </a:t>
            </a:r>
            <a:r>
              <a:rPr lang="en-US" sz="2200" dirty="0">
                <a:solidFill>
                  <a:prstClr val="black"/>
                </a:solidFill>
                <a:latin typeface="Arial" charset="0"/>
              </a:rPr>
              <a:t>disclosure is not always verbal - children with communication barriers may sign or show instead</a:t>
            </a:r>
          </a:p>
          <a:p>
            <a:pPr marL="342900" indent="-342900">
              <a:spcAft>
                <a:spcPts val="600"/>
              </a:spcAft>
              <a:buFont typeface="Arial" panose="020B0604020202020204" pitchFamily="34" charset="0"/>
              <a:buChar char="•"/>
            </a:pPr>
            <a:endParaRPr lang="en-GB" sz="2200" dirty="0">
              <a:solidFill>
                <a:prstClr val="black"/>
              </a:solidFill>
              <a:latin typeface="Arial" pitchFamily="34" charset="0"/>
              <a:cs typeface="Arial" pitchFamily="34" charset="0"/>
            </a:endParaRPr>
          </a:p>
        </p:txBody>
      </p:sp>
      <p:pic>
        <p:nvPicPr>
          <p:cNvPr id="6" name="Picture 5" descr="Logo main008.jpg"/>
          <p:cNvPicPr>
            <a:picLocks noChangeAspect="1"/>
          </p:cNvPicPr>
          <p:nvPr/>
        </p:nvPicPr>
        <p:blipFill>
          <a:blip r:embed="rId3" cstate="print"/>
          <a:stretch>
            <a:fillRect/>
          </a:stretch>
        </p:blipFill>
        <p:spPr>
          <a:xfrm>
            <a:off x="7812360" y="5359961"/>
            <a:ext cx="1153971" cy="1237391"/>
          </a:xfrm>
          <a:prstGeom prst="rect">
            <a:avLst/>
          </a:prstGeom>
        </p:spPr>
      </p:pic>
    </p:spTree>
    <p:extLst>
      <p:ext uri="{BB962C8B-B14F-4D97-AF65-F5344CB8AC3E}">
        <p14:creationId xmlns:p14="http://schemas.microsoft.com/office/powerpoint/2010/main" val="3909454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1"/>
          <p:cNvSpPr>
            <a:spLocks noChangeArrowheads="1"/>
          </p:cNvSpPr>
          <p:nvPr/>
        </p:nvSpPr>
        <p:spPr bwMode="auto">
          <a:xfrm>
            <a:off x="215233" y="1700808"/>
            <a:ext cx="8174142" cy="4016484"/>
          </a:xfrm>
          <a:prstGeom prst="rect">
            <a:avLst/>
          </a:prstGeom>
          <a:noFill/>
          <a:ln w="9525">
            <a:noFill/>
            <a:miter lim="800000"/>
            <a:headEnd/>
            <a:tailEnd/>
          </a:ln>
        </p:spPr>
        <p:txBody>
          <a:bodyPr wrap="square">
            <a:spAutoFit/>
          </a:bodyPr>
          <a:lstStyle/>
          <a:p>
            <a:pPr marL="342900" indent="-342900">
              <a:spcAft>
                <a:spcPts val="600"/>
              </a:spcAft>
              <a:buFont typeface="Arial" panose="020B0604020202020204" pitchFamily="34" charset="0"/>
              <a:buChar char="•"/>
            </a:pPr>
            <a:r>
              <a:rPr lang="en-GB" sz="2200" dirty="0">
                <a:solidFill>
                  <a:prstClr val="black"/>
                </a:solidFill>
                <a:latin typeface="Arial" pitchFamily="34" charset="0"/>
                <a:cs typeface="Arial" pitchFamily="34" charset="0"/>
              </a:rPr>
              <a:t>close contact with families, and a culture of openness on the part of services</a:t>
            </a:r>
          </a:p>
          <a:p>
            <a:pPr marL="342900" indent="-342900">
              <a:spcAft>
                <a:spcPts val="600"/>
              </a:spcAft>
              <a:buFont typeface="Arial" panose="020B0604020202020204" pitchFamily="34" charset="0"/>
              <a:buChar char="•"/>
            </a:pPr>
            <a:r>
              <a:rPr lang="en-GB" sz="2200" dirty="0">
                <a:solidFill>
                  <a:prstClr val="black"/>
                </a:solidFill>
                <a:latin typeface="Arial" pitchFamily="34" charset="0"/>
                <a:cs typeface="Arial" pitchFamily="34" charset="0"/>
              </a:rPr>
              <a:t>guidelines and training for staff on good practice in </a:t>
            </a:r>
          </a:p>
          <a:p>
            <a:pPr marL="800100" lvl="1" indent="-342900">
              <a:spcAft>
                <a:spcPts val="600"/>
              </a:spcAft>
              <a:buFont typeface="Arial" panose="020B0604020202020204" pitchFamily="34" charset="0"/>
              <a:buChar char="•"/>
            </a:pPr>
            <a:r>
              <a:rPr lang="en-GB" sz="2200" dirty="0">
                <a:solidFill>
                  <a:prstClr val="black"/>
                </a:solidFill>
                <a:latin typeface="Arial" pitchFamily="34" charset="0"/>
                <a:cs typeface="Arial" pitchFamily="34" charset="0"/>
              </a:rPr>
              <a:t>intimate &amp; personal care  </a:t>
            </a:r>
          </a:p>
          <a:p>
            <a:pPr marL="800100" lvl="1" indent="-342900">
              <a:spcAft>
                <a:spcPts val="600"/>
              </a:spcAft>
              <a:buFont typeface="Arial" panose="020B0604020202020204" pitchFamily="34" charset="0"/>
              <a:buChar char="•"/>
            </a:pPr>
            <a:r>
              <a:rPr lang="en-GB" sz="2200" dirty="0">
                <a:solidFill>
                  <a:prstClr val="black"/>
                </a:solidFill>
                <a:latin typeface="Arial" pitchFamily="34" charset="0"/>
                <a:cs typeface="Arial" pitchFamily="34" charset="0"/>
              </a:rPr>
              <a:t>understanding challenging behaviour </a:t>
            </a:r>
          </a:p>
          <a:p>
            <a:pPr marL="800100" lvl="1" indent="-342900">
              <a:spcAft>
                <a:spcPts val="600"/>
              </a:spcAft>
              <a:buFont typeface="Arial" panose="020B0604020202020204" pitchFamily="34" charset="0"/>
              <a:buChar char="•"/>
            </a:pPr>
            <a:r>
              <a:rPr lang="en-GB" sz="2200" dirty="0">
                <a:solidFill>
                  <a:prstClr val="black"/>
                </a:solidFill>
                <a:latin typeface="Arial" pitchFamily="34" charset="0"/>
                <a:cs typeface="Arial" pitchFamily="34" charset="0"/>
              </a:rPr>
              <a:t>use &amp; impact of physical / restrictive intervention</a:t>
            </a:r>
          </a:p>
          <a:p>
            <a:pPr marL="800100" lvl="1" indent="-342900">
              <a:spcAft>
                <a:spcPts val="600"/>
              </a:spcAft>
              <a:buFont typeface="Arial" panose="020B0604020202020204" pitchFamily="34" charset="0"/>
              <a:buChar char="•"/>
            </a:pPr>
            <a:r>
              <a:rPr lang="en-GB" sz="2200" dirty="0">
                <a:solidFill>
                  <a:prstClr val="black"/>
                </a:solidFill>
                <a:latin typeface="Arial" pitchFamily="34" charset="0"/>
                <a:cs typeface="Arial" pitchFamily="34" charset="0"/>
              </a:rPr>
              <a:t>consent to treatment </a:t>
            </a:r>
          </a:p>
          <a:p>
            <a:pPr marL="800100" lvl="1" indent="-342900">
              <a:spcAft>
                <a:spcPts val="600"/>
              </a:spcAft>
              <a:buFont typeface="Arial" panose="020B0604020202020204" pitchFamily="34" charset="0"/>
              <a:buChar char="•"/>
            </a:pPr>
            <a:r>
              <a:rPr lang="en-GB" sz="2200" dirty="0">
                <a:solidFill>
                  <a:prstClr val="black"/>
                </a:solidFill>
                <a:latin typeface="Arial" pitchFamily="34" charset="0"/>
                <a:cs typeface="Arial" pitchFamily="34" charset="0"/>
              </a:rPr>
              <a:t>anti-bullying strategies; and </a:t>
            </a:r>
          </a:p>
          <a:p>
            <a:pPr marL="800100" lvl="1" indent="-342900">
              <a:spcAft>
                <a:spcPts val="600"/>
              </a:spcAft>
              <a:buFont typeface="Arial" panose="020B0604020202020204" pitchFamily="34" charset="0"/>
              <a:buChar char="•"/>
            </a:pPr>
            <a:r>
              <a:rPr lang="en-GB" sz="2200" dirty="0">
                <a:solidFill>
                  <a:prstClr val="black"/>
                </a:solidFill>
                <a:latin typeface="Arial" pitchFamily="34" charset="0"/>
                <a:cs typeface="Arial" pitchFamily="34" charset="0"/>
              </a:rPr>
              <a:t>sexuality and sexual behaviour among young people, especially those living away from home </a:t>
            </a:r>
          </a:p>
        </p:txBody>
      </p:sp>
      <p:pic>
        <p:nvPicPr>
          <p:cNvPr id="6" name="Picture 5" descr="Logo main008.jpg"/>
          <p:cNvPicPr>
            <a:picLocks noChangeAspect="1"/>
          </p:cNvPicPr>
          <p:nvPr/>
        </p:nvPicPr>
        <p:blipFill>
          <a:blip r:embed="rId3" cstate="print"/>
          <a:stretch>
            <a:fillRect/>
          </a:stretch>
        </p:blipFill>
        <p:spPr>
          <a:xfrm>
            <a:off x="7812360" y="5359961"/>
            <a:ext cx="1153971" cy="1237391"/>
          </a:xfrm>
          <a:prstGeom prst="rect">
            <a:avLst/>
          </a:prstGeom>
        </p:spPr>
      </p:pic>
      <p:sp>
        <p:nvSpPr>
          <p:cNvPr id="5" name="TextBox 8">
            <a:extLst>
              <a:ext uri="{FF2B5EF4-FFF2-40B4-BE49-F238E27FC236}">
                <a16:creationId xmlns:a16="http://schemas.microsoft.com/office/drawing/2014/main" xmlns="" id="{7DC8B870-0696-4EDF-B448-091E9BF552E4}"/>
              </a:ext>
            </a:extLst>
          </p:cNvPr>
          <p:cNvSpPr txBox="1">
            <a:spLocks noChangeArrowheads="1"/>
          </p:cNvSpPr>
          <p:nvPr/>
        </p:nvSpPr>
        <p:spPr bwMode="auto">
          <a:xfrm>
            <a:off x="428596" y="214290"/>
            <a:ext cx="7599788" cy="1107996"/>
          </a:xfrm>
          <a:prstGeom prst="rect">
            <a:avLst/>
          </a:prstGeom>
          <a:noFill/>
          <a:ln w="9525">
            <a:noFill/>
            <a:miter lim="800000"/>
            <a:headEnd/>
            <a:tailEnd/>
          </a:ln>
        </p:spPr>
        <p:txBody>
          <a:bodyPr wrap="square" lIns="0" tIns="0" rIns="0" bIns="0">
            <a:spAutoFit/>
          </a:bodyPr>
          <a:lstStyle/>
          <a:p>
            <a:r>
              <a:rPr lang="en-US" sz="3600" dirty="0">
                <a:solidFill>
                  <a:srgbClr val="9BBB59">
                    <a:lumMod val="75000"/>
                  </a:srgbClr>
                </a:solidFill>
                <a:latin typeface="Verdana" pitchFamily="34" charset="0"/>
              </a:rPr>
              <a:t>Additional measures for children with SEND</a:t>
            </a:r>
          </a:p>
        </p:txBody>
      </p:sp>
    </p:spTree>
    <p:extLst>
      <p:ext uri="{BB962C8B-B14F-4D97-AF65-F5344CB8AC3E}">
        <p14:creationId xmlns:p14="http://schemas.microsoft.com/office/powerpoint/2010/main" val="3929221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58082" y="0"/>
            <a:ext cx="1785919" cy="6858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solidFill>
                <a:srgbClr val="FFFFFF"/>
              </a:solidFill>
              <a:ea typeface="ＭＳ Ｐゴシック" pitchFamily="-65" charset="-128"/>
            </a:endParaRPr>
          </a:p>
        </p:txBody>
      </p:sp>
      <p:sp>
        <p:nvSpPr>
          <p:cNvPr id="6149" name="Rectangle 1"/>
          <p:cNvSpPr>
            <a:spLocks noChangeArrowheads="1"/>
          </p:cNvSpPr>
          <p:nvPr/>
        </p:nvSpPr>
        <p:spPr bwMode="auto">
          <a:xfrm>
            <a:off x="539552" y="1844824"/>
            <a:ext cx="6687510" cy="3231654"/>
          </a:xfrm>
          <a:prstGeom prst="rect">
            <a:avLst/>
          </a:prstGeom>
          <a:noFill/>
          <a:ln w="9525">
            <a:noFill/>
            <a:miter lim="800000"/>
            <a:headEnd/>
            <a:tailEnd/>
          </a:ln>
        </p:spPr>
        <p:txBody>
          <a:bodyPr wrap="square">
            <a:spAutoFit/>
          </a:bodyPr>
          <a:lstStyle/>
          <a:p>
            <a:pPr marL="285750" indent="-285750"/>
            <a:endParaRPr lang="en-GB" sz="2400" dirty="0">
              <a:solidFill>
                <a:srgbClr val="FF0000"/>
              </a:solidFill>
            </a:endParaRPr>
          </a:p>
          <a:p>
            <a:pPr algn="ctr"/>
            <a:r>
              <a:rPr lang="en-GB" sz="4400" b="1" i="1" dirty="0">
                <a:solidFill>
                  <a:prstClr val="black"/>
                </a:solidFill>
              </a:rPr>
              <a:t>“It is easier to build strong children than to repair broken men”</a:t>
            </a:r>
          </a:p>
          <a:p>
            <a:pPr algn="r"/>
            <a:endParaRPr lang="en-GB" sz="2400" b="1" i="1" dirty="0">
              <a:solidFill>
                <a:prstClr val="black"/>
              </a:solidFill>
            </a:endParaRPr>
          </a:p>
          <a:p>
            <a:pPr algn="r"/>
            <a:r>
              <a:rPr lang="en-GB" sz="2400" b="1" dirty="0">
                <a:solidFill>
                  <a:prstClr val="black"/>
                </a:solidFill>
                <a:latin typeface="Arial" pitchFamily="34" charset="0"/>
                <a:cs typeface="Arial" pitchFamily="34" charset="0"/>
              </a:rPr>
              <a:t>Frederick Douglass</a:t>
            </a:r>
            <a:endParaRPr lang="en-GB" sz="2400" dirty="0">
              <a:solidFill>
                <a:srgbClr val="FF0000"/>
              </a:solidFill>
              <a:latin typeface="Arial" pitchFamily="34" charset="0"/>
              <a:cs typeface="Arial" pitchFamily="34" charset="0"/>
            </a:endParaRPr>
          </a:p>
        </p:txBody>
      </p:sp>
      <p:pic>
        <p:nvPicPr>
          <p:cNvPr id="6" name="Picture 5" descr="Logo main008.jpg"/>
          <p:cNvPicPr>
            <a:picLocks noChangeAspect="1"/>
          </p:cNvPicPr>
          <p:nvPr/>
        </p:nvPicPr>
        <p:blipFill>
          <a:blip r:embed="rId3" cstate="print"/>
          <a:stretch>
            <a:fillRect/>
          </a:stretch>
        </p:blipFill>
        <p:spPr>
          <a:xfrm>
            <a:off x="7502155" y="5097466"/>
            <a:ext cx="1442003" cy="1546244"/>
          </a:xfrm>
          <a:prstGeom prst="rect">
            <a:avLst/>
          </a:prstGeom>
        </p:spPr>
      </p:pic>
    </p:spTree>
    <p:extLst>
      <p:ext uri="{BB962C8B-B14F-4D97-AF65-F5344CB8AC3E}">
        <p14:creationId xmlns:p14="http://schemas.microsoft.com/office/powerpoint/2010/main" val="6866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8"/>
          <p:cNvSpPr txBox="1">
            <a:spLocks noChangeArrowheads="1"/>
          </p:cNvSpPr>
          <p:nvPr/>
        </p:nvSpPr>
        <p:spPr bwMode="auto">
          <a:xfrm>
            <a:off x="457200" y="457200"/>
            <a:ext cx="7787208" cy="553998"/>
          </a:xfrm>
          <a:prstGeom prst="rect">
            <a:avLst/>
          </a:prstGeom>
          <a:noFill/>
          <a:ln w="9525">
            <a:noFill/>
            <a:miter lim="800000"/>
            <a:headEnd/>
            <a:tailEnd/>
          </a:ln>
        </p:spPr>
        <p:txBody>
          <a:bodyPr wrap="square" lIns="0" tIns="0" rIns="0" bIns="0">
            <a:spAutoFit/>
          </a:bodyPr>
          <a:lstStyle/>
          <a:p>
            <a:r>
              <a:rPr lang="en-US" sz="3600" dirty="0">
                <a:solidFill>
                  <a:srgbClr val="9BBB59">
                    <a:lumMod val="75000"/>
                  </a:srgbClr>
                </a:solidFill>
                <a:latin typeface="Verdana" pitchFamily="34" charset="0"/>
              </a:rPr>
              <a:t>Statistics</a:t>
            </a:r>
          </a:p>
        </p:txBody>
      </p:sp>
      <p:sp>
        <p:nvSpPr>
          <p:cNvPr id="2" name="Rectangle 1"/>
          <p:cNvSpPr/>
          <p:nvPr/>
        </p:nvSpPr>
        <p:spPr>
          <a:xfrm>
            <a:off x="366082" y="1591429"/>
            <a:ext cx="7878326" cy="4708981"/>
          </a:xfrm>
          <a:prstGeom prst="rect">
            <a:avLst/>
          </a:prstGeom>
        </p:spPr>
        <p:txBody>
          <a:bodyPr wrap="square">
            <a:spAutoFit/>
          </a:bodyPr>
          <a:lstStyle/>
          <a:p>
            <a:r>
              <a:rPr lang="en-GB" sz="2000" dirty="0">
                <a:solidFill>
                  <a:prstClr val="black"/>
                </a:solidFill>
                <a:latin typeface="Arial" panose="020B0604020202020204" pitchFamily="34" charset="0"/>
                <a:cs typeface="Arial" pitchFamily="34" charset="0"/>
              </a:rPr>
              <a:t>14% of all Children in Need are disabled but only 3.7% of                children with a CP plan are disabled  (4 x less likely) </a:t>
            </a:r>
          </a:p>
          <a:p>
            <a:endParaRPr lang="en-GB" sz="2000" dirty="0">
              <a:solidFill>
                <a:prstClr val="black"/>
              </a:solidFill>
              <a:latin typeface="Arial" panose="020B0604020202020204" pitchFamily="34" charset="0"/>
              <a:cs typeface="Arial" pitchFamily="34" charset="0"/>
            </a:endParaRPr>
          </a:p>
          <a:p>
            <a:r>
              <a:rPr lang="en-GB" sz="2000" dirty="0">
                <a:solidFill>
                  <a:prstClr val="black"/>
                </a:solidFill>
                <a:latin typeface="Arial" panose="020B0604020202020204" pitchFamily="34" charset="0"/>
                <a:cs typeface="Arial" pitchFamily="34" charset="0"/>
              </a:rPr>
              <a:t>Disabled children make up 3.7% of all children subject to                CP plan but 14% of SCRs (4 x more likely)  </a:t>
            </a:r>
          </a:p>
          <a:p>
            <a:endParaRPr lang="en-GB" sz="2000" dirty="0">
              <a:solidFill>
                <a:prstClr val="black"/>
              </a:solidFill>
              <a:latin typeface="Arial" panose="020B0604020202020204" pitchFamily="34" charset="0"/>
              <a:cs typeface="Arial" pitchFamily="34" charset="0"/>
            </a:endParaRPr>
          </a:p>
          <a:p>
            <a:r>
              <a:rPr lang="en-GB" sz="2000" dirty="0">
                <a:solidFill>
                  <a:prstClr val="black"/>
                </a:solidFill>
                <a:latin typeface="Arial" panose="020B0604020202020204" pitchFamily="34" charset="0"/>
                <a:cs typeface="Arial" pitchFamily="34" charset="0"/>
              </a:rPr>
              <a:t>“The impact of neglect on disabled children is therefore significant. This is not always recognised in time. In many of the child protection cases examined by inspectors, where neglect was the key risk, children had previously received support as children in need for a long time. Despite the lack of improvement for the child there were delays in recognising that the levels of neglect had met the threshold for child protection”</a:t>
            </a:r>
          </a:p>
          <a:p>
            <a:endParaRPr lang="en-GB" sz="2000" dirty="0">
              <a:solidFill>
                <a:prstClr val="black"/>
              </a:solidFill>
              <a:latin typeface="Arial" panose="020B0604020202020204" pitchFamily="34" charset="0"/>
              <a:cs typeface="Arial" pitchFamily="34" charset="0"/>
            </a:endParaRPr>
          </a:p>
          <a:p>
            <a:endParaRPr lang="en-GB" sz="2000" dirty="0">
              <a:solidFill>
                <a:prstClr val="black"/>
              </a:solidFill>
            </a:endParaRPr>
          </a:p>
        </p:txBody>
      </p:sp>
      <p:pic>
        <p:nvPicPr>
          <p:cNvPr id="6" name="Picture 5" descr="Logo main008.jpg"/>
          <p:cNvPicPr>
            <a:picLocks noChangeAspect="1"/>
          </p:cNvPicPr>
          <p:nvPr/>
        </p:nvPicPr>
        <p:blipFill>
          <a:blip r:embed="rId3" cstate="print"/>
          <a:stretch>
            <a:fillRect/>
          </a:stretch>
        </p:blipFill>
        <p:spPr>
          <a:xfrm>
            <a:off x="7812360" y="5445224"/>
            <a:ext cx="1155431" cy="1238956"/>
          </a:xfrm>
          <a:prstGeom prst="rect">
            <a:avLst/>
          </a:prstGeom>
        </p:spPr>
      </p:pic>
      <p:pic>
        <p:nvPicPr>
          <p:cNvPr id="4" name="Picture 3">
            <a:extLst>
              <a:ext uri="{FF2B5EF4-FFF2-40B4-BE49-F238E27FC236}">
                <a16:creationId xmlns:a16="http://schemas.microsoft.com/office/drawing/2014/main" xmlns="" id="{6DD0205C-3A17-4246-84A7-17DC789B8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14"/>
          <a:stretch/>
        </p:blipFill>
        <p:spPr>
          <a:xfrm>
            <a:off x="6948264" y="173819"/>
            <a:ext cx="2150784" cy="2751125"/>
          </a:xfrm>
          <a:prstGeom prst="rect">
            <a:avLst/>
          </a:prstGeom>
          <a:ln>
            <a:solidFill>
              <a:schemeClr val="tx1"/>
            </a:solidFill>
          </a:ln>
        </p:spPr>
      </p:pic>
    </p:spTree>
    <p:extLst>
      <p:ext uri="{BB962C8B-B14F-4D97-AF65-F5344CB8AC3E}">
        <p14:creationId xmlns:p14="http://schemas.microsoft.com/office/powerpoint/2010/main" val="393365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8"/>
          <p:cNvSpPr txBox="1">
            <a:spLocks noChangeArrowheads="1"/>
          </p:cNvSpPr>
          <p:nvPr/>
        </p:nvSpPr>
        <p:spPr bwMode="auto">
          <a:xfrm>
            <a:off x="428595" y="214290"/>
            <a:ext cx="6951717" cy="1107996"/>
          </a:xfrm>
          <a:prstGeom prst="rect">
            <a:avLst/>
          </a:prstGeom>
          <a:noFill/>
          <a:ln w="9525">
            <a:noFill/>
            <a:miter lim="800000"/>
            <a:headEnd/>
            <a:tailEnd/>
          </a:ln>
        </p:spPr>
        <p:txBody>
          <a:bodyPr wrap="square" lIns="0" tIns="0" rIns="0" bIns="0">
            <a:spAutoFit/>
          </a:bodyPr>
          <a:lstStyle/>
          <a:p>
            <a:r>
              <a:rPr lang="en-US" sz="3600" dirty="0">
                <a:solidFill>
                  <a:schemeClr val="accent3">
                    <a:lumMod val="75000"/>
                  </a:schemeClr>
                </a:solidFill>
                <a:latin typeface="Verdana" pitchFamily="34" charset="0"/>
              </a:rPr>
              <a:t>Increased risk or impaired response??  </a:t>
            </a:r>
          </a:p>
        </p:txBody>
      </p:sp>
      <p:pic>
        <p:nvPicPr>
          <p:cNvPr id="3" name="Picture 2">
            <a:extLst>
              <a:ext uri="{FF2B5EF4-FFF2-40B4-BE49-F238E27FC236}">
                <a16:creationId xmlns:a16="http://schemas.microsoft.com/office/drawing/2014/main" xmlns="" id="{6729DEBC-9C4A-46B0-8282-0DF816DEB4E8}"/>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2675" t="5400" r="13816" b="6007"/>
          <a:stretch/>
        </p:blipFill>
        <p:spPr>
          <a:xfrm>
            <a:off x="1222469" y="1322286"/>
            <a:ext cx="2316484" cy="2156726"/>
          </a:xfrm>
          <a:prstGeom prst="rect">
            <a:avLst/>
          </a:prstGeom>
        </p:spPr>
      </p:pic>
      <p:sp>
        <p:nvSpPr>
          <p:cNvPr id="4" name="TextBox 3">
            <a:extLst>
              <a:ext uri="{FF2B5EF4-FFF2-40B4-BE49-F238E27FC236}">
                <a16:creationId xmlns:a16="http://schemas.microsoft.com/office/drawing/2014/main" xmlns="" id="{11C443BC-21F2-4569-A825-0E5060545FA9}"/>
              </a:ext>
            </a:extLst>
          </p:cNvPr>
          <p:cNvSpPr txBox="1"/>
          <p:nvPr/>
        </p:nvSpPr>
        <p:spPr>
          <a:xfrm rot="21034428">
            <a:off x="1547203" y="1986640"/>
            <a:ext cx="1667016" cy="830997"/>
          </a:xfrm>
          <a:prstGeom prst="rect">
            <a:avLst/>
          </a:prstGeom>
          <a:noFill/>
        </p:spPr>
        <p:txBody>
          <a:bodyPr wrap="square" rtlCol="0">
            <a:spAutoFit/>
          </a:bodyPr>
          <a:lstStyle/>
          <a:p>
            <a:pPr algn="ctr"/>
            <a:r>
              <a:rPr lang="en-GB" sz="2400" dirty="0">
                <a:latin typeface="Comic Sans MS" panose="030F0702030302020204" pitchFamily="66" charset="0"/>
              </a:rPr>
              <a:t>Diagnostic overlay</a:t>
            </a:r>
          </a:p>
        </p:txBody>
      </p:sp>
      <p:pic>
        <p:nvPicPr>
          <p:cNvPr id="15" name="Picture 14">
            <a:extLst>
              <a:ext uri="{FF2B5EF4-FFF2-40B4-BE49-F238E27FC236}">
                <a16:creationId xmlns:a16="http://schemas.microsoft.com/office/drawing/2014/main" xmlns="" id="{66EC70CF-74F5-4938-A731-9F2DC1EE2B23}"/>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2675" t="5400" r="13816" b="6007"/>
          <a:stretch/>
        </p:blipFill>
        <p:spPr>
          <a:xfrm>
            <a:off x="-3785" y="3200113"/>
            <a:ext cx="2289060" cy="2131194"/>
          </a:xfrm>
          <a:prstGeom prst="rect">
            <a:avLst/>
          </a:prstGeom>
        </p:spPr>
      </p:pic>
      <p:pic>
        <p:nvPicPr>
          <p:cNvPr id="16" name="Picture 15">
            <a:extLst>
              <a:ext uri="{FF2B5EF4-FFF2-40B4-BE49-F238E27FC236}">
                <a16:creationId xmlns:a16="http://schemas.microsoft.com/office/drawing/2014/main" xmlns="" id="{76EFB5C6-7BC5-427F-B2C1-842124C25582}"/>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2675" t="5400" r="13816" b="6007"/>
          <a:stretch/>
        </p:blipFill>
        <p:spPr>
          <a:xfrm>
            <a:off x="3485350" y="1611166"/>
            <a:ext cx="2316485" cy="2156727"/>
          </a:xfrm>
          <a:prstGeom prst="rect">
            <a:avLst/>
          </a:prstGeom>
        </p:spPr>
      </p:pic>
      <p:pic>
        <p:nvPicPr>
          <p:cNvPr id="17" name="Picture 16">
            <a:extLst>
              <a:ext uri="{FF2B5EF4-FFF2-40B4-BE49-F238E27FC236}">
                <a16:creationId xmlns:a16="http://schemas.microsoft.com/office/drawing/2014/main" xmlns="" id="{AB737A9B-D2EE-4F97-8ADC-57258DFED43C}"/>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2675" t="5400" r="13816" b="6007"/>
          <a:stretch/>
        </p:blipFill>
        <p:spPr>
          <a:xfrm>
            <a:off x="1708847" y="4835226"/>
            <a:ext cx="2289060" cy="1944216"/>
          </a:xfrm>
          <a:prstGeom prst="rect">
            <a:avLst/>
          </a:prstGeom>
        </p:spPr>
      </p:pic>
      <p:pic>
        <p:nvPicPr>
          <p:cNvPr id="18" name="Picture 17">
            <a:extLst>
              <a:ext uri="{FF2B5EF4-FFF2-40B4-BE49-F238E27FC236}">
                <a16:creationId xmlns:a16="http://schemas.microsoft.com/office/drawing/2014/main" xmlns="" id="{1F93D76C-044D-4E9A-AC7C-92469C63165C}"/>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2675" t="5400" r="13816" b="6007"/>
          <a:stretch/>
        </p:blipFill>
        <p:spPr>
          <a:xfrm flipH="1">
            <a:off x="3739814" y="3921190"/>
            <a:ext cx="2433509" cy="2091812"/>
          </a:xfrm>
          <a:prstGeom prst="rect">
            <a:avLst/>
          </a:prstGeom>
        </p:spPr>
      </p:pic>
      <p:pic>
        <p:nvPicPr>
          <p:cNvPr id="19" name="Picture 18">
            <a:extLst>
              <a:ext uri="{FF2B5EF4-FFF2-40B4-BE49-F238E27FC236}">
                <a16:creationId xmlns:a16="http://schemas.microsoft.com/office/drawing/2014/main" xmlns="" id="{E2BFCF95-91A4-4A4D-814F-731E0DF9E70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2675" t="5400" r="13816" b="6007"/>
          <a:stretch/>
        </p:blipFill>
        <p:spPr>
          <a:xfrm rot="20945898">
            <a:off x="6295414" y="4201579"/>
            <a:ext cx="2291637" cy="2133593"/>
          </a:xfrm>
          <a:prstGeom prst="rect">
            <a:avLst/>
          </a:prstGeom>
        </p:spPr>
      </p:pic>
      <p:pic>
        <p:nvPicPr>
          <p:cNvPr id="20" name="Picture 19">
            <a:extLst>
              <a:ext uri="{FF2B5EF4-FFF2-40B4-BE49-F238E27FC236}">
                <a16:creationId xmlns:a16="http://schemas.microsoft.com/office/drawing/2014/main" xmlns="" id="{77FA1990-01B5-4D38-BCE8-3117C8047324}"/>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2675" t="5400" r="13816" b="6007"/>
          <a:stretch/>
        </p:blipFill>
        <p:spPr>
          <a:xfrm rot="689036">
            <a:off x="5885570" y="2088979"/>
            <a:ext cx="2088232" cy="1944216"/>
          </a:xfrm>
          <a:prstGeom prst="rect">
            <a:avLst/>
          </a:prstGeom>
        </p:spPr>
      </p:pic>
      <p:sp>
        <p:nvSpPr>
          <p:cNvPr id="22" name="TextBox 21">
            <a:extLst>
              <a:ext uri="{FF2B5EF4-FFF2-40B4-BE49-F238E27FC236}">
                <a16:creationId xmlns:a16="http://schemas.microsoft.com/office/drawing/2014/main" xmlns="" id="{F3CF986D-D1B0-4D07-B2C1-0024FC849D15}"/>
              </a:ext>
            </a:extLst>
          </p:cNvPr>
          <p:cNvSpPr txBox="1"/>
          <p:nvPr/>
        </p:nvSpPr>
        <p:spPr>
          <a:xfrm rot="20278640">
            <a:off x="6579210" y="5018154"/>
            <a:ext cx="1789117" cy="461665"/>
          </a:xfrm>
          <a:prstGeom prst="rect">
            <a:avLst/>
          </a:prstGeom>
          <a:noFill/>
        </p:spPr>
        <p:txBody>
          <a:bodyPr wrap="square" rtlCol="0">
            <a:spAutoFit/>
          </a:bodyPr>
          <a:lstStyle/>
          <a:p>
            <a:pPr algn="ctr"/>
            <a:r>
              <a:rPr lang="en-GB" sz="2400" dirty="0">
                <a:latin typeface="Comic Sans MS" panose="030F0702030302020204" pitchFamily="66" charset="0"/>
              </a:rPr>
              <a:t>Skills gap</a:t>
            </a:r>
          </a:p>
        </p:txBody>
      </p:sp>
      <p:sp>
        <p:nvSpPr>
          <p:cNvPr id="23" name="TextBox 22">
            <a:extLst>
              <a:ext uri="{FF2B5EF4-FFF2-40B4-BE49-F238E27FC236}">
                <a16:creationId xmlns:a16="http://schemas.microsoft.com/office/drawing/2014/main" xmlns="" id="{D3CDF6A4-CA20-43FB-8A5B-DF3DA8D433B4}"/>
              </a:ext>
            </a:extLst>
          </p:cNvPr>
          <p:cNvSpPr txBox="1"/>
          <p:nvPr/>
        </p:nvSpPr>
        <p:spPr>
          <a:xfrm rot="601704">
            <a:off x="3897724" y="4543774"/>
            <a:ext cx="2012378" cy="830997"/>
          </a:xfrm>
          <a:prstGeom prst="rect">
            <a:avLst/>
          </a:prstGeom>
          <a:noFill/>
        </p:spPr>
        <p:txBody>
          <a:bodyPr wrap="square" rtlCol="0">
            <a:spAutoFit/>
          </a:bodyPr>
          <a:lstStyle/>
          <a:p>
            <a:pPr algn="ctr"/>
            <a:r>
              <a:rPr lang="en-GB" sz="2400" dirty="0">
                <a:latin typeface="Comic Sans MS" panose="030F0702030302020204" pitchFamily="66" charset="0"/>
              </a:rPr>
              <a:t>Positive stereotyping  </a:t>
            </a:r>
          </a:p>
        </p:txBody>
      </p:sp>
      <p:sp>
        <p:nvSpPr>
          <p:cNvPr id="24" name="TextBox 23">
            <a:extLst>
              <a:ext uri="{FF2B5EF4-FFF2-40B4-BE49-F238E27FC236}">
                <a16:creationId xmlns:a16="http://schemas.microsoft.com/office/drawing/2014/main" xmlns="" id="{B66AD47D-647D-4AE0-AA51-B9830644822F}"/>
              </a:ext>
            </a:extLst>
          </p:cNvPr>
          <p:cNvSpPr txBox="1"/>
          <p:nvPr/>
        </p:nvSpPr>
        <p:spPr>
          <a:xfrm rot="21073260">
            <a:off x="3895393" y="2274030"/>
            <a:ext cx="1496398" cy="830997"/>
          </a:xfrm>
          <a:prstGeom prst="rect">
            <a:avLst/>
          </a:prstGeom>
          <a:noFill/>
        </p:spPr>
        <p:txBody>
          <a:bodyPr wrap="square" rtlCol="0">
            <a:spAutoFit/>
          </a:bodyPr>
          <a:lstStyle/>
          <a:p>
            <a:pPr algn="ctr"/>
            <a:r>
              <a:rPr lang="en-GB" sz="2400" dirty="0">
                <a:latin typeface="Comic Sans MS" panose="030F0702030302020204" pitchFamily="66" charset="0"/>
              </a:rPr>
              <a:t>Rule of optimism </a:t>
            </a:r>
          </a:p>
        </p:txBody>
      </p:sp>
      <p:sp>
        <p:nvSpPr>
          <p:cNvPr id="25" name="TextBox 24">
            <a:extLst>
              <a:ext uri="{FF2B5EF4-FFF2-40B4-BE49-F238E27FC236}">
                <a16:creationId xmlns:a16="http://schemas.microsoft.com/office/drawing/2014/main" xmlns="" id="{BB41491E-950D-4256-BC11-7B5D1EBCC2C6}"/>
              </a:ext>
            </a:extLst>
          </p:cNvPr>
          <p:cNvSpPr txBox="1"/>
          <p:nvPr/>
        </p:nvSpPr>
        <p:spPr>
          <a:xfrm rot="292490">
            <a:off x="6116429" y="2469138"/>
            <a:ext cx="1627917" cy="1200329"/>
          </a:xfrm>
          <a:prstGeom prst="rect">
            <a:avLst/>
          </a:prstGeom>
          <a:noFill/>
        </p:spPr>
        <p:txBody>
          <a:bodyPr wrap="square" rtlCol="0">
            <a:spAutoFit/>
          </a:bodyPr>
          <a:lstStyle/>
          <a:p>
            <a:pPr algn="ctr"/>
            <a:r>
              <a:rPr lang="en-GB" sz="2400" dirty="0">
                <a:latin typeface="Comic Sans MS" panose="030F0702030302020204" pitchFamily="66" charset="0"/>
              </a:rPr>
              <a:t>Parent / carer as advocate</a:t>
            </a:r>
          </a:p>
        </p:txBody>
      </p:sp>
      <p:sp>
        <p:nvSpPr>
          <p:cNvPr id="26" name="TextBox 25">
            <a:extLst>
              <a:ext uri="{FF2B5EF4-FFF2-40B4-BE49-F238E27FC236}">
                <a16:creationId xmlns:a16="http://schemas.microsoft.com/office/drawing/2014/main" xmlns="" id="{A562B22E-EC78-4B37-80DE-A9C09AA78D98}"/>
              </a:ext>
            </a:extLst>
          </p:cNvPr>
          <p:cNvSpPr txBox="1"/>
          <p:nvPr/>
        </p:nvSpPr>
        <p:spPr>
          <a:xfrm rot="21031209">
            <a:off x="282160" y="3464903"/>
            <a:ext cx="1794429" cy="1569660"/>
          </a:xfrm>
          <a:prstGeom prst="rect">
            <a:avLst/>
          </a:prstGeom>
          <a:noFill/>
        </p:spPr>
        <p:txBody>
          <a:bodyPr wrap="square" rtlCol="0">
            <a:spAutoFit/>
          </a:bodyPr>
          <a:lstStyle/>
          <a:p>
            <a:pPr algn="ctr"/>
            <a:r>
              <a:rPr lang="en-GB" sz="2400" dirty="0">
                <a:latin typeface="Comic Sans MS" panose="030F0702030302020204" pitchFamily="66" charset="0"/>
              </a:rPr>
              <a:t>Reluctance to challenge parents  </a:t>
            </a:r>
          </a:p>
        </p:txBody>
      </p:sp>
      <p:sp>
        <p:nvSpPr>
          <p:cNvPr id="27" name="TextBox 26">
            <a:extLst>
              <a:ext uri="{FF2B5EF4-FFF2-40B4-BE49-F238E27FC236}">
                <a16:creationId xmlns:a16="http://schemas.microsoft.com/office/drawing/2014/main" xmlns="" id="{BFC73A30-A062-4BBE-A190-2B3ED5A0FCBC}"/>
              </a:ext>
            </a:extLst>
          </p:cNvPr>
          <p:cNvSpPr txBox="1"/>
          <p:nvPr/>
        </p:nvSpPr>
        <p:spPr>
          <a:xfrm rot="21073260">
            <a:off x="1818972" y="5385490"/>
            <a:ext cx="2036088" cy="830997"/>
          </a:xfrm>
          <a:prstGeom prst="rect">
            <a:avLst/>
          </a:prstGeom>
          <a:noFill/>
        </p:spPr>
        <p:txBody>
          <a:bodyPr wrap="square" rtlCol="0">
            <a:spAutoFit/>
          </a:bodyPr>
          <a:lstStyle/>
          <a:p>
            <a:pPr algn="ctr"/>
            <a:r>
              <a:rPr lang="en-GB" sz="2400" dirty="0">
                <a:latin typeface="Comic Sans MS" panose="030F0702030302020204" pitchFamily="66" charset="0"/>
              </a:rPr>
              <a:t>Lack of time / resources  </a:t>
            </a:r>
          </a:p>
        </p:txBody>
      </p:sp>
      <p:pic>
        <p:nvPicPr>
          <p:cNvPr id="28" name="Picture 27">
            <a:extLst>
              <a:ext uri="{FF2B5EF4-FFF2-40B4-BE49-F238E27FC236}">
                <a16:creationId xmlns:a16="http://schemas.microsoft.com/office/drawing/2014/main" xmlns="" id="{88644B51-71FA-4DC1-8E7F-AAF4ECC7E155}"/>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2675" t="5400" r="13816" b="6007"/>
          <a:stretch/>
        </p:blipFill>
        <p:spPr>
          <a:xfrm rot="511056" flipH="1">
            <a:off x="6536007" y="222197"/>
            <a:ext cx="2428099" cy="1944216"/>
          </a:xfrm>
          <a:prstGeom prst="rect">
            <a:avLst/>
          </a:prstGeom>
        </p:spPr>
      </p:pic>
      <p:sp>
        <p:nvSpPr>
          <p:cNvPr id="21" name="TextBox 20">
            <a:extLst>
              <a:ext uri="{FF2B5EF4-FFF2-40B4-BE49-F238E27FC236}">
                <a16:creationId xmlns:a16="http://schemas.microsoft.com/office/drawing/2014/main" xmlns="" id="{9AA7F44B-236F-4CEB-B743-1A1C99E16217}"/>
              </a:ext>
            </a:extLst>
          </p:cNvPr>
          <p:cNvSpPr txBox="1"/>
          <p:nvPr/>
        </p:nvSpPr>
        <p:spPr>
          <a:xfrm rot="998066">
            <a:off x="6662872" y="613717"/>
            <a:ext cx="2036088" cy="1200329"/>
          </a:xfrm>
          <a:prstGeom prst="rect">
            <a:avLst/>
          </a:prstGeom>
          <a:noFill/>
        </p:spPr>
        <p:txBody>
          <a:bodyPr wrap="square" rtlCol="0">
            <a:spAutoFit/>
          </a:bodyPr>
          <a:lstStyle/>
          <a:p>
            <a:pPr algn="ctr"/>
            <a:r>
              <a:rPr lang="en-GB" sz="2400" dirty="0">
                <a:latin typeface="Comic Sans MS" panose="030F0702030302020204" pitchFamily="66" charset="0"/>
              </a:rPr>
              <a:t>Assumptions about capacity </a:t>
            </a:r>
          </a:p>
        </p:txBody>
      </p:sp>
    </p:spTree>
    <p:extLst>
      <p:ext uri="{BB962C8B-B14F-4D97-AF65-F5344CB8AC3E}">
        <p14:creationId xmlns:p14="http://schemas.microsoft.com/office/powerpoint/2010/main" val="568683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729DEBC-9C4A-46B0-8282-0DF816DEB4E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5400" r="13816" b="6007"/>
          <a:stretch/>
        </p:blipFill>
        <p:spPr>
          <a:xfrm>
            <a:off x="492152" y="848445"/>
            <a:ext cx="2316484" cy="2156726"/>
          </a:xfrm>
          <a:prstGeom prst="rect">
            <a:avLst/>
          </a:prstGeom>
        </p:spPr>
      </p:pic>
      <p:sp>
        <p:nvSpPr>
          <p:cNvPr id="4" name="TextBox 3">
            <a:extLst>
              <a:ext uri="{FF2B5EF4-FFF2-40B4-BE49-F238E27FC236}">
                <a16:creationId xmlns:a16="http://schemas.microsoft.com/office/drawing/2014/main" xmlns="" id="{11C443BC-21F2-4569-A825-0E5060545FA9}"/>
              </a:ext>
            </a:extLst>
          </p:cNvPr>
          <p:cNvSpPr txBox="1"/>
          <p:nvPr/>
        </p:nvSpPr>
        <p:spPr>
          <a:xfrm rot="21034428">
            <a:off x="908807" y="1617951"/>
            <a:ext cx="1667016" cy="830997"/>
          </a:xfrm>
          <a:prstGeom prst="rect">
            <a:avLst/>
          </a:prstGeom>
          <a:noFill/>
        </p:spPr>
        <p:txBody>
          <a:bodyPr wrap="square" rtlCol="0">
            <a:spAutoFit/>
          </a:bodyPr>
          <a:lstStyle/>
          <a:p>
            <a:pPr algn="ctr"/>
            <a:r>
              <a:rPr lang="en-GB" sz="2400" dirty="0">
                <a:solidFill>
                  <a:schemeClr val="bg1">
                    <a:lumMod val="85000"/>
                  </a:schemeClr>
                </a:solidFill>
                <a:latin typeface="Comic Sans MS" panose="030F0702030302020204" pitchFamily="66" charset="0"/>
              </a:rPr>
              <a:t>Diagnostic overlay</a:t>
            </a:r>
          </a:p>
        </p:txBody>
      </p:sp>
      <p:pic>
        <p:nvPicPr>
          <p:cNvPr id="15" name="Picture 14">
            <a:extLst>
              <a:ext uri="{FF2B5EF4-FFF2-40B4-BE49-F238E27FC236}">
                <a16:creationId xmlns:a16="http://schemas.microsoft.com/office/drawing/2014/main" xmlns="" id="{66EC70CF-74F5-4938-A731-9F2DC1EE2B23}"/>
              </a:ext>
            </a:extLst>
          </p:cNvPr>
          <p:cNvPicPr>
            <a:picLocks noChangeAspect="1"/>
          </p:cNvPicPr>
          <p:nvPr/>
        </p:nvPicPr>
        <p:blipFill rotWithShape="1">
          <a:blip r:embed="rId6"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5400" r="13816" b="6007"/>
          <a:stretch/>
        </p:blipFill>
        <p:spPr>
          <a:xfrm>
            <a:off x="165040" y="2966272"/>
            <a:ext cx="2289060" cy="2131194"/>
          </a:xfrm>
          <a:prstGeom prst="rect">
            <a:avLst/>
          </a:prstGeom>
        </p:spPr>
      </p:pic>
      <p:pic>
        <p:nvPicPr>
          <p:cNvPr id="16" name="Picture 15">
            <a:extLst>
              <a:ext uri="{FF2B5EF4-FFF2-40B4-BE49-F238E27FC236}">
                <a16:creationId xmlns:a16="http://schemas.microsoft.com/office/drawing/2014/main" xmlns="" id="{76EFB5C6-7BC5-427F-B2C1-842124C25582}"/>
              </a:ext>
            </a:extLst>
          </p:cNvPr>
          <p:cNvPicPr>
            <a:picLocks noChangeAspect="1"/>
          </p:cNvPicPr>
          <p:nvPr/>
        </p:nvPicPr>
        <p:blipFill rotWithShape="1">
          <a:blip r:embed="rId6"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5400" r="13816" b="6007"/>
          <a:stretch/>
        </p:blipFill>
        <p:spPr>
          <a:xfrm>
            <a:off x="3164137" y="700919"/>
            <a:ext cx="2316485" cy="2156727"/>
          </a:xfrm>
          <a:prstGeom prst="rect">
            <a:avLst/>
          </a:prstGeom>
        </p:spPr>
      </p:pic>
      <p:pic>
        <p:nvPicPr>
          <p:cNvPr id="17" name="Picture 16">
            <a:extLst>
              <a:ext uri="{FF2B5EF4-FFF2-40B4-BE49-F238E27FC236}">
                <a16:creationId xmlns:a16="http://schemas.microsoft.com/office/drawing/2014/main" xmlns="" id="{AB737A9B-D2EE-4F97-8ADC-57258DFED43C}"/>
              </a:ext>
            </a:extLst>
          </p:cNvPr>
          <p:cNvPicPr>
            <a:picLocks noChangeAspect="1"/>
          </p:cNvPicPr>
          <p:nvPr/>
        </p:nvPicPr>
        <p:blipFill rotWithShape="1">
          <a:blip r:embed="rId6"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5400" r="13816" b="6007"/>
          <a:stretch/>
        </p:blipFill>
        <p:spPr>
          <a:xfrm>
            <a:off x="1240636" y="4799888"/>
            <a:ext cx="2289060" cy="1944216"/>
          </a:xfrm>
          <a:prstGeom prst="rect">
            <a:avLst/>
          </a:prstGeom>
        </p:spPr>
      </p:pic>
      <p:pic>
        <p:nvPicPr>
          <p:cNvPr id="18" name="Picture 17">
            <a:extLst>
              <a:ext uri="{FF2B5EF4-FFF2-40B4-BE49-F238E27FC236}">
                <a16:creationId xmlns:a16="http://schemas.microsoft.com/office/drawing/2014/main" xmlns="" id="{1F93D76C-044D-4E9A-AC7C-92469C63165C}"/>
              </a:ext>
            </a:extLst>
          </p:cNvPr>
          <p:cNvPicPr>
            <a:picLocks noChangeAspect="1"/>
          </p:cNvPicPr>
          <p:nvPr/>
        </p:nvPicPr>
        <p:blipFill rotWithShape="1">
          <a:blip r:embed="rId6"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5400" r="13816" b="6007"/>
          <a:stretch/>
        </p:blipFill>
        <p:spPr>
          <a:xfrm flipH="1">
            <a:off x="3250651" y="3542427"/>
            <a:ext cx="2246761" cy="2091812"/>
          </a:xfrm>
          <a:prstGeom prst="rect">
            <a:avLst/>
          </a:prstGeom>
        </p:spPr>
      </p:pic>
      <p:pic>
        <p:nvPicPr>
          <p:cNvPr id="19" name="Picture 18">
            <a:extLst>
              <a:ext uri="{FF2B5EF4-FFF2-40B4-BE49-F238E27FC236}">
                <a16:creationId xmlns:a16="http://schemas.microsoft.com/office/drawing/2014/main" xmlns="" id="{E2BFCF95-91A4-4A4D-814F-731E0DF9E701}"/>
              </a:ext>
            </a:extLst>
          </p:cNvPr>
          <p:cNvPicPr>
            <a:picLocks noChangeAspect="1"/>
          </p:cNvPicPr>
          <p:nvPr/>
        </p:nvPicPr>
        <p:blipFill rotWithShape="1">
          <a:blip r:embed="rId6"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5400" r="13816" b="6007"/>
          <a:stretch/>
        </p:blipFill>
        <p:spPr>
          <a:xfrm>
            <a:off x="5410898" y="4114429"/>
            <a:ext cx="2291637" cy="2133593"/>
          </a:xfrm>
          <a:prstGeom prst="rect">
            <a:avLst/>
          </a:prstGeom>
        </p:spPr>
      </p:pic>
      <p:pic>
        <p:nvPicPr>
          <p:cNvPr id="20" name="Picture 19">
            <a:extLst>
              <a:ext uri="{FF2B5EF4-FFF2-40B4-BE49-F238E27FC236}">
                <a16:creationId xmlns:a16="http://schemas.microsoft.com/office/drawing/2014/main" xmlns="" id="{77FA1990-01B5-4D38-BCE8-3117C8047324}"/>
              </a:ext>
            </a:extLst>
          </p:cNvPr>
          <p:cNvPicPr>
            <a:picLocks noChangeAspect="1"/>
          </p:cNvPicPr>
          <p:nvPr/>
        </p:nvPicPr>
        <p:blipFill rotWithShape="1">
          <a:blip r:embed="rId6"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5400" r="13816" b="6007"/>
          <a:stretch/>
        </p:blipFill>
        <p:spPr>
          <a:xfrm rot="689036">
            <a:off x="5342166" y="1948950"/>
            <a:ext cx="2088232" cy="1944216"/>
          </a:xfrm>
          <a:prstGeom prst="rect">
            <a:avLst/>
          </a:prstGeom>
        </p:spPr>
      </p:pic>
      <p:sp>
        <p:nvSpPr>
          <p:cNvPr id="22" name="TextBox 21">
            <a:extLst>
              <a:ext uri="{FF2B5EF4-FFF2-40B4-BE49-F238E27FC236}">
                <a16:creationId xmlns:a16="http://schemas.microsoft.com/office/drawing/2014/main" xmlns="" id="{F3CF986D-D1B0-4D07-B2C1-0024FC849D15}"/>
              </a:ext>
            </a:extLst>
          </p:cNvPr>
          <p:cNvSpPr txBox="1"/>
          <p:nvPr/>
        </p:nvSpPr>
        <p:spPr>
          <a:xfrm rot="21162052">
            <a:off x="5630037" y="4866633"/>
            <a:ext cx="1789117" cy="461665"/>
          </a:xfrm>
          <a:prstGeom prst="rect">
            <a:avLst/>
          </a:prstGeom>
          <a:noFill/>
        </p:spPr>
        <p:txBody>
          <a:bodyPr wrap="square" rtlCol="0">
            <a:spAutoFit/>
          </a:bodyPr>
          <a:lstStyle/>
          <a:p>
            <a:pPr algn="ctr"/>
            <a:r>
              <a:rPr lang="en-GB" sz="2400" dirty="0">
                <a:solidFill>
                  <a:schemeClr val="bg1">
                    <a:lumMod val="85000"/>
                  </a:schemeClr>
                </a:solidFill>
                <a:latin typeface="Comic Sans MS" panose="030F0702030302020204" pitchFamily="66" charset="0"/>
              </a:rPr>
              <a:t>Thresholds </a:t>
            </a:r>
            <a:r>
              <a:rPr lang="en-GB" sz="2400" dirty="0">
                <a:latin typeface="Comic Sans MS" panose="030F0702030302020204" pitchFamily="66" charset="0"/>
              </a:rPr>
              <a:t> </a:t>
            </a:r>
          </a:p>
        </p:txBody>
      </p:sp>
      <p:sp>
        <p:nvSpPr>
          <p:cNvPr id="23" name="TextBox 22">
            <a:extLst>
              <a:ext uri="{FF2B5EF4-FFF2-40B4-BE49-F238E27FC236}">
                <a16:creationId xmlns:a16="http://schemas.microsoft.com/office/drawing/2014/main" xmlns="" id="{D3CDF6A4-CA20-43FB-8A5B-DF3DA8D433B4}"/>
              </a:ext>
            </a:extLst>
          </p:cNvPr>
          <p:cNvSpPr txBox="1"/>
          <p:nvPr/>
        </p:nvSpPr>
        <p:spPr>
          <a:xfrm rot="601704">
            <a:off x="3721552" y="3816209"/>
            <a:ext cx="1156790" cy="830997"/>
          </a:xfrm>
          <a:prstGeom prst="rect">
            <a:avLst/>
          </a:prstGeom>
          <a:noFill/>
        </p:spPr>
        <p:txBody>
          <a:bodyPr wrap="square" rtlCol="0">
            <a:spAutoFit/>
          </a:bodyPr>
          <a:lstStyle/>
          <a:p>
            <a:pPr algn="ctr"/>
            <a:r>
              <a:rPr lang="en-GB" sz="2400" dirty="0">
                <a:latin typeface="Comic Sans MS" panose="030F0702030302020204" pitchFamily="66" charset="0"/>
              </a:rPr>
              <a:t>Halo effect  </a:t>
            </a:r>
          </a:p>
        </p:txBody>
      </p:sp>
      <p:sp>
        <p:nvSpPr>
          <p:cNvPr id="24" name="TextBox 23">
            <a:extLst>
              <a:ext uri="{FF2B5EF4-FFF2-40B4-BE49-F238E27FC236}">
                <a16:creationId xmlns:a16="http://schemas.microsoft.com/office/drawing/2014/main" xmlns="" id="{B66AD47D-647D-4AE0-AA51-B9830644822F}"/>
              </a:ext>
            </a:extLst>
          </p:cNvPr>
          <p:cNvSpPr txBox="1"/>
          <p:nvPr/>
        </p:nvSpPr>
        <p:spPr>
          <a:xfrm rot="21073260">
            <a:off x="3606553" y="1393650"/>
            <a:ext cx="1496398" cy="830997"/>
          </a:xfrm>
          <a:prstGeom prst="rect">
            <a:avLst/>
          </a:prstGeom>
          <a:noFill/>
        </p:spPr>
        <p:txBody>
          <a:bodyPr wrap="square" rtlCol="0">
            <a:spAutoFit/>
          </a:bodyPr>
          <a:lstStyle/>
          <a:p>
            <a:pPr algn="ctr"/>
            <a:r>
              <a:rPr lang="en-GB" sz="2400" dirty="0">
                <a:solidFill>
                  <a:schemeClr val="bg1">
                    <a:lumMod val="85000"/>
                  </a:schemeClr>
                </a:solidFill>
                <a:latin typeface="Comic Sans MS" panose="030F0702030302020204" pitchFamily="66" charset="0"/>
              </a:rPr>
              <a:t>Rule of optimism </a:t>
            </a:r>
          </a:p>
        </p:txBody>
      </p:sp>
      <p:sp>
        <p:nvSpPr>
          <p:cNvPr id="25" name="TextBox 24">
            <a:extLst>
              <a:ext uri="{FF2B5EF4-FFF2-40B4-BE49-F238E27FC236}">
                <a16:creationId xmlns:a16="http://schemas.microsoft.com/office/drawing/2014/main" xmlns="" id="{BB41491E-950D-4256-BC11-7B5D1EBCC2C6}"/>
              </a:ext>
            </a:extLst>
          </p:cNvPr>
          <p:cNvSpPr txBox="1"/>
          <p:nvPr/>
        </p:nvSpPr>
        <p:spPr>
          <a:xfrm rot="292490">
            <a:off x="5643366" y="2366108"/>
            <a:ext cx="1627917" cy="1200329"/>
          </a:xfrm>
          <a:prstGeom prst="rect">
            <a:avLst/>
          </a:prstGeom>
          <a:noFill/>
        </p:spPr>
        <p:txBody>
          <a:bodyPr wrap="square" rtlCol="0">
            <a:spAutoFit/>
          </a:bodyPr>
          <a:lstStyle/>
          <a:p>
            <a:pPr algn="ctr"/>
            <a:r>
              <a:rPr lang="en-GB" sz="2400" dirty="0">
                <a:solidFill>
                  <a:schemeClr val="bg1">
                    <a:lumMod val="85000"/>
                  </a:schemeClr>
                </a:solidFill>
                <a:latin typeface="Comic Sans MS" panose="030F0702030302020204" pitchFamily="66" charset="0"/>
              </a:rPr>
              <a:t>Parent / carer as advocate</a:t>
            </a:r>
          </a:p>
        </p:txBody>
      </p:sp>
      <p:sp>
        <p:nvSpPr>
          <p:cNvPr id="26" name="TextBox 25">
            <a:extLst>
              <a:ext uri="{FF2B5EF4-FFF2-40B4-BE49-F238E27FC236}">
                <a16:creationId xmlns:a16="http://schemas.microsoft.com/office/drawing/2014/main" xmlns="" id="{A562B22E-EC78-4B37-80DE-A9C09AA78D98}"/>
              </a:ext>
            </a:extLst>
          </p:cNvPr>
          <p:cNvSpPr txBox="1"/>
          <p:nvPr/>
        </p:nvSpPr>
        <p:spPr>
          <a:xfrm rot="21031209">
            <a:off x="453554" y="3411398"/>
            <a:ext cx="1794429" cy="1200329"/>
          </a:xfrm>
          <a:prstGeom prst="rect">
            <a:avLst/>
          </a:prstGeom>
          <a:noFill/>
        </p:spPr>
        <p:txBody>
          <a:bodyPr wrap="square" rtlCol="0">
            <a:spAutoFit/>
          </a:bodyPr>
          <a:lstStyle/>
          <a:p>
            <a:pPr algn="ctr"/>
            <a:r>
              <a:rPr lang="en-GB" sz="2400" dirty="0">
                <a:solidFill>
                  <a:schemeClr val="bg1">
                    <a:lumMod val="85000"/>
                  </a:schemeClr>
                </a:solidFill>
                <a:latin typeface="Comic Sans MS" panose="030F0702030302020204" pitchFamily="66" charset="0"/>
              </a:rPr>
              <a:t>Reluctance to challenge  </a:t>
            </a:r>
          </a:p>
        </p:txBody>
      </p:sp>
      <p:sp>
        <p:nvSpPr>
          <p:cNvPr id="27" name="TextBox 26">
            <a:extLst>
              <a:ext uri="{FF2B5EF4-FFF2-40B4-BE49-F238E27FC236}">
                <a16:creationId xmlns:a16="http://schemas.microsoft.com/office/drawing/2014/main" xmlns="" id="{BFC73A30-A062-4BBE-A190-2B3ED5A0FCBC}"/>
              </a:ext>
            </a:extLst>
          </p:cNvPr>
          <p:cNvSpPr txBox="1"/>
          <p:nvPr/>
        </p:nvSpPr>
        <p:spPr>
          <a:xfrm rot="21073260">
            <a:off x="1389019" y="5353665"/>
            <a:ext cx="2036088" cy="830997"/>
          </a:xfrm>
          <a:prstGeom prst="rect">
            <a:avLst/>
          </a:prstGeom>
          <a:noFill/>
        </p:spPr>
        <p:txBody>
          <a:bodyPr wrap="square" rtlCol="0">
            <a:spAutoFit/>
          </a:bodyPr>
          <a:lstStyle/>
          <a:p>
            <a:pPr algn="ctr"/>
            <a:r>
              <a:rPr lang="en-GB" sz="2400" dirty="0">
                <a:solidFill>
                  <a:schemeClr val="bg1">
                    <a:lumMod val="85000"/>
                  </a:schemeClr>
                </a:solidFill>
                <a:latin typeface="Comic Sans MS" panose="030F0702030302020204" pitchFamily="66" charset="0"/>
              </a:rPr>
              <a:t>Learned compliance  </a:t>
            </a:r>
          </a:p>
        </p:txBody>
      </p:sp>
      <p:pic>
        <p:nvPicPr>
          <p:cNvPr id="28" name="Picture 27">
            <a:extLst>
              <a:ext uri="{FF2B5EF4-FFF2-40B4-BE49-F238E27FC236}">
                <a16:creationId xmlns:a16="http://schemas.microsoft.com/office/drawing/2014/main" xmlns="" id="{88644B51-71FA-4DC1-8E7F-AAF4ECC7E155}"/>
              </a:ext>
            </a:extLst>
          </p:cNvPr>
          <p:cNvPicPr>
            <a:picLocks noChangeAspect="1"/>
          </p:cNvPicPr>
          <p:nvPr/>
        </p:nvPicPr>
        <p:blipFill rotWithShape="1">
          <a:blip r:embed="rId6"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5400" r="13816" b="6007"/>
          <a:stretch/>
        </p:blipFill>
        <p:spPr>
          <a:xfrm rot="511056" flipH="1">
            <a:off x="6536007" y="222197"/>
            <a:ext cx="2428099" cy="1944216"/>
          </a:xfrm>
          <a:prstGeom prst="rect">
            <a:avLst/>
          </a:prstGeom>
        </p:spPr>
      </p:pic>
      <p:sp>
        <p:nvSpPr>
          <p:cNvPr id="21" name="TextBox 20">
            <a:extLst>
              <a:ext uri="{FF2B5EF4-FFF2-40B4-BE49-F238E27FC236}">
                <a16:creationId xmlns:a16="http://schemas.microsoft.com/office/drawing/2014/main" xmlns="" id="{9AA7F44B-236F-4CEB-B743-1A1C99E16217}"/>
              </a:ext>
            </a:extLst>
          </p:cNvPr>
          <p:cNvSpPr txBox="1"/>
          <p:nvPr/>
        </p:nvSpPr>
        <p:spPr>
          <a:xfrm rot="998066">
            <a:off x="6662872" y="613717"/>
            <a:ext cx="2036088" cy="1200329"/>
          </a:xfrm>
          <a:prstGeom prst="rect">
            <a:avLst/>
          </a:prstGeom>
          <a:noFill/>
        </p:spPr>
        <p:txBody>
          <a:bodyPr wrap="square" rtlCol="0">
            <a:spAutoFit/>
          </a:bodyPr>
          <a:lstStyle/>
          <a:p>
            <a:pPr algn="ctr"/>
            <a:r>
              <a:rPr lang="en-GB" sz="2400" dirty="0">
                <a:solidFill>
                  <a:schemeClr val="bg1">
                    <a:lumMod val="85000"/>
                  </a:schemeClr>
                </a:solidFill>
                <a:latin typeface="Comic Sans MS" panose="030F0702030302020204" pitchFamily="66" charset="0"/>
              </a:rPr>
              <a:t>Assumptions about capacity </a:t>
            </a:r>
          </a:p>
        </p:txBody>
      </p:sp>
      <p:pic>
        <p:nvPicPr>
          <p:cNvPr id="29" name="Picture 28">
            <a:extLst>
              <a:ext uri="{FF2B5EF4-FFF2-40B4-BE49-F238E27FC236}">
                <a16:creationId xmlns:a16="http://schemas.microsoft.com/office/drawing/2014/main" xmlns="" id="{50E651F7-4C7D-431E-9A7C-718538FD286F}"/>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5400" r="13816" b="6007"/>
          <a:stretch/>
        </p:blipFill>
        <p:spPr>
          <a:xfrm>
            <a:off x="191832" y="249344"/>
            <a:ext cx="2289060" cy="2131194"/>
          </a:xfrm>
          <a:prstGeom prst="rect">
            <a:avLst/>
          </a:prstGeom>
        </p:spPr>
      </p:pic>
      <p:pic>
        <p:nvPicPr>
          <p:cNvPr id="30" name="Picture 29">
            <a:extLst>
              <a:ext uri="{FF2B5EF4-FFF2-40B4-BE49-F238E27FC236}">
                <a16:creationId xmlns:a16="http://schemas.microsoft.com/office/drawing/2014/main" xmlns="" id="{45270258-C695-4664-ABB5-0608253FCAB6}"/>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5400" r="13816" b="6007"/>
          <a:stretch/>
        </p:blipFill>
        <p:spPr>
          <a:xfrm>
            <a:off x="6734504" y="2476002"/>
            <a:ext cx="2289060" cy="2131194"/>
          </a:xfrm>
          <a:prstGeom prst="rect">
            <a:avLst/>
          </a:prstGeom>
        </p:spPr>
      </p:pic>
      <p:pic>
        <p:nvPicPr>
          <p:cNvPr id="31" name="Picture 30">
            <a:extLst>
              <a:ext uri="{FF2B5EF4-FFF2-40B4-BE49-F238E27FC236}">
                <a16:creationId xmlns:a16="http://schemas.microsoft.com/office/drawing/2014/main" xmlns="" id="{7BCE3A1E-0978-40C7-9AC3-271D42641FEA}"/>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5400" r="13816" b="6007"/>
          <a:stretch/>
        </p:blipFill>
        <p:spPr>
          <a:xfrm>
            <a:off x="3228874" y="2737240"/>
            <a:ext cx="2560948" cy="2384331"/>
          </a:xfrm>
          <a:prstGeom prst="rect">
            <a:avLst/>
          </a:prstGeom>
        </p:spPr>
      </p:pic>
      <p:sp>
        <p:nvSpPr>
          <p:cNvPr id="32" name="TextBox 31">
            <a:extLst>
              <a:ext uri="{FF2B5EF4-FFF2-40B4-BE49-F238E27FC236}">
                <a16:creationId xmlns:a16="http://schemas.microsoft.com/office/drawing/2014/main" xmlns="" id="{72817E00-8DB7-476D-BBDB-BF1EC88C40B4}"/>
              </a:ext>
            </a:extLst>
          </p:cNvPr>
          <p:cNvSpPr txBox="1"/>
          <p:nvPr/>
        </p:nvSpPr>
        <p:spPr>
          <a:xfrm rot="21034428">
            <a:off x="3351085" y="3242713"/>
            <a:ext cx="2327177" cy="1200329"/>
          </a:xfrm>
          <a:prstGeom prst="rect">
            <a:avLst/>
          </a:prstGeom>
          <a:noFill/>
        </p:spPr>
        <p:txBody>
          <a:bodyPr wrap="square" rtlCol="0">
            <a:spAutoFit/>
          </a:bodyPr>
          <a:lstStyle/>
          <a:p>
            <a:pPr algn="ctr"/>
            <a:r>
              <a:rPr lang="en-GB" sz="2400" dirty="0">
                <a:latin typeface="Comic Sans MS" panose="030F0702030302020204" pitchFamily="66" charset="0"/>
              </a:rPr>
              <a:t>Infantilising or over-protection </a:t>
            </a:r>
          </a:p>
        </p:txBody>
      </p:sp>
      <p:sp>
        <p:nvSpPr>
          <p:cNvPr id="33" name="TextBox 32">
            <a:extLst>
              <a:ext uri="{FF2B5EF4-FFF2-40B4-BE49-F238E27FC236}">
                <a16:creationId xmlns:a16="http://schemas.microsoft.com/office/drawing/2014/main" xmlns="" id="{34A318D1-70F3-4D1D-8C3A-349FE601F7A9}"/>
              </a:ext>
            </a:extLst>
          </p:cNvPr>
          <p:cNvSpPr txBox="1"/>
          <p:nvPr/>
        </p:nvSpPr>
        <p:spPr>
          <a:xfrm rot="21034428">
            <a:off x="7087658" y="2990741"/>
            <a:ext cx="1667016" cy="1200329"/>
          </a:xfrm>
          <a:prstGeom prst="rect">
            <a:avLst/>
          </a:prstGeom>
          <a:noFill/>
        </p:spPr>
        <p:txBody>
          <a:bodyPr wrap="square" rtlCol="0">
            <a:spAutoFit/>
          </a:bodyPr>
          <a:lstStyle/>
          <a:p>
            <a:pPr algn="ctr"/>
            <a:r>
              <a:rPr lang="en-GB" sz="2400" dirty="0">
                <a:latin typeface="Comic Sans MS" panose="030F0702030302020204" pitchFamily="66" charset="0"/>
              </a:rPr>
              <a:t>Less likely to be believed </a:t>
            </a:r>
          </a:p>
        </p:txBody>
      </p:sp>
      <p:sp>
        <p:nvSpPr>
          <p:cNvPr id="35" name="TextBox 34">
            <a:extLst>
              <a:ext uri="{FF2B5EF4-FFF2-40B4-BE49-F238E27FC236}">
                <a16:creationId xmlns:a16="http://schemas.microsoft.com/office/drawing/2014/main" xmlns="" id="{DF114826-FE93-44C6-AA71-52B669B88DAE}"/>
              </a:ext>
            </a:extLst>
          </p:cNvPr>
          <p:cNvSpPr txBox="1"/>
          <p:nvPr/>
        </p:nvSpPr>
        <p:spPr>
          <a:xfrm rot="21034428">
            <a:off x="552382" y="690200"/>
            <a:ext cx="1667016" cy="1569660"/>
          </a:xfrm>
          <a:prstGeom prst="rect">
            <a:avLst/>
          </a:prstGeom>
          <a:noFill/>
        </p:spPr>
        <p:txBody>
          <a:bodyPr wrap="square" rtlCol="0">
            <a:spAutoFit/>
          </a:bodyPr>
          <a:lstStyle/>
          <a:p>
            <a:pPr algn="ctr"/>
            <a:r>
              <a:rPr lang="en-GB" sz="2400" dirty="0">
                <a:latin typeface="Comic Sans MS" panose="030F0702030302020204" pitchFamily="66" charset="0"/>
              </a:rPr>
              <a:t>Reduced access to RSE / PSHE</a:t>
            </a:r>
          </a:p>
        </p:txBody>
      </p:sp>
      <p:pic>
        <p:nvPicPr>
          <p:cNvPr id="41" name="Picture 40">
            <a:extLst>
              <a:ext uri="{FF2B5EF4-FFF2-40B4-BE49-F238E27FC236}">
                <a16:creationId xmlns:a16="http://schemas.microsoft.com/office/drawing/2014/main" xmlns="" id="{DA32832C-5B09-419B-A516-5E2ED84D9FA6}"/>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7037" r="20231" b="6007"/>
          <a:stretch/>
        </p:blipFill>
        <p:spPr>
          <a:xfrm>
            <a:off x="1109088" y="4505041"/>
            <a:ext cx="2089286" cy="2091812"/>
          </a:xfrm>
          <a:prstGeom prst="rect">
            <a:avLst/>
          </a:prstGeom>
        </p:spPr>
      </p:pic>
      <p:pic>
        <p:nvPicPr>
          <p:cNvPr id="36" name="Picture 35">
            <a:extLst>
              <a:ext uri="{FF2B5EF4-FFF2-40B4-BE49-F238E27FC236}">
                <a16:creationId xmlns:a16="http://schemas.microsoft.com/office/drawing/2014/main" xmlns="" id="{A14A1BE6-888D-458F-896C-A2D111EBEFD7}"/>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5400" r="13816" b="6007"/>
          <a:stretch/>
        </p:blipFill>
        <p:spPr>
          <a:xfrm rot="511056" flipH="1">
            <a:off x="3008086" y="497231"/>
            <a:ext cx="2647585" cy="2119962"/>
          </a:xfrm>
          <a:prstGeom prst="rect">
            <a:avLst/>
          </a:prstGeom>
        </p:spPr>
      </p:pic>
      <p:sp>
        <p:nvSpPr>
          <p:cNvPr id="37" name="TextBox 36">
            <a:extLst>
              <a:ext uri="{FF2B5EF4-FFF2-40B4-BE49-F238E27FC236}">
                <a16:creationId xmlns:a16="http://schemas.microsoft.com/office/drawing/2014/main" xmlns="" id="{D4554C99-B527-4001-837F-76273385EFAE}"/>
              </a:ext>
            </a:extLst>
          </p:cNvPr>
          <p:cNvSpPr txBox="1"/>
          <p:nvPr/>
        </p:nvSpPr>
        <p:spPr>
          <a:xfrm rot="998066">
            <a:off x="3302316" y="1212738"/>
            <a:ext cx="2036088" cy="830997"/>
          </a:xfrm>
          <a:prstGeom prst="rect">
            <a:avLst/>
          </a:prstGeom>
          <a:noFill/>
        </p:spPr>
        <p:txBody>
          <a:bodyPr wrap="square" rtlCol="0">
            <a:spAutoFit/>
          </a:bodyPr>
          <a:lstStyle/>
          <a:p>
            <a:pPr algn="ctr"/>
            <a:r>
              <a:rPr lang="en-GB" sz="2400" dirty="0">
                <a:latin typeface="Comic Sans MS" panose="030F0702030302020204" pitchFamily="66" charset="0"/>
              </a:rPr>
              <a:t>More time spent online </a:t>
            </a:r>
          </a:p>
        </p:txBody>
      </p:sp>
      <p:pic>
        <p:nvPicPr>
          <p:cNvPr id="38" name="Picture 37">
            <a:extLst>
              <a:ext uri="{FF2B5EF4-FFF2-40B4-BE49-F238E27FC236}">
                <a16:creationId xmlns:a16="http://schemas.microsoft.com/office/drawing/2014/main" xmlns="" id="{B00BD2A8-7E42-4083-B933-6B41FC0A0B91}"/>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5400" r="13816" b="6007"/>
          <a:stretch/>
        </p:blipFill>
        <p:spPr>
          <a:xfrm rot="511056" flipH="1">
            <a:off x="5984011" y="456678"/>
            <a:ext cx="2428099" cy="1944216"/>
          </a:xfrm>
          <a:prstGeom prst="rect">
            <a:avLst/>
          </a:prstGeom>
        </p:spPr>
      </p:pic>
      <p:sp>
        <p:nvSpPr>
          <p:cNvPr id="42" name="TextBox 41">
            <a:extLst>
              <a:ext uri="{FF2B5EF4-FFF2-40B4-BE49-F238E27FC236}">
                <a16:creationId xmlns:a16="http://schemas.microsoft.com/office/drawing/2014/main" xmlns="" id="{F85D713C-DA52-4C66-85EE-6B03740F9500}"/>
              </a:ext>
            </a:extLst>
          </p:cNvPr>
          <p:cNvSpPr txBox="1"/>
          <p:nvPr/>
        </p:nvSpPr>
        <p:spPr>
          <a:xfrm rot="21034428">
            <a:off x="1438233" y="4742943"/>
            <a:ext cx="1667016" cy="1569660"/>
          </a:xfrm>
          <a:prstGeom prst="rect">
            <a:avLst/>
          </a:prstGeom>
          <a:noFill/>
        </p:spPr>
        <p:txBody>
          <a:bodyPr wrap="square" rtlCol="0">
            <a:spAutoFit/>
          </a:bodyPr>
          <a:lstStyle/>
          <a:p>
            <a:pPr algn="ctr"/>
            <a:r>
              <a:rPr lang="en-GB" sz="2400" dirty="0">
                <a:latin typeface="Comic Sans MS" panose="030F0702030302020204" pitchFamily="66" charset="0"/>
              </a:rPr>
              <a:t>Over-reliance on verbal disclosure</a:t>
            </a:r>
          </a:p>
        </p:txBody>
      </p:sp>
      <p:pic>
        <p:nvPicPr>
          <p:cNvPr id="2" name="Picture 1">
            <a:extLst>
              <a:ext uri="{FF2B5EF4-FFF2-40B4-BE49-F238E27FC236}">
                <a16:creationId xmlns:a16="http://schemas.microsoft.com/office/drawing/2014/main" xmlns="" id="{E3F84AA9-458D-41E8-B638-105670E4CBC4}"/>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5400" r="13816" b="6007"/>
          <a:stretch/>
        </p:blipFill>
        <p:spPr>
          <a:xfrm rot="511056" flipH="1">
            <a:off x="5314400" y="4551981"/>
            <a:ext cx="2647585" cy="2119962"/>
          </a:xfrm>
          <a:prstGeom prst="rect">
            <a:avLst/>
          </a:prstGeom>
        </p:spPr>
      </p:pic>
      <p:sp>
        <p:nvSpPr>
          <p:cNvPr id="5" name="TextBox 4">
            <a:extLst>
              <a:ext uri="{FF2B5EF4-FFF2-40B4-BE49-F238E27FC236}">
                <a16:creationId xmlns:a16="http://schemas.microsoft.com/office/drawing/2014/main" xmlns="" id="{2393D4DC-425A-4AB7-AC08-5BE6763978C6}"/>
              </a:ext>
            </a:extLst>
          </p:cNvPr>
          <p:cNvSpPr txBox="1"/>
          <p:nvPr/>
        </p:nvSpPr>
        <p:spPr>
          <a:xfrm rot="998066">
            <a:off x="5538673" y="4944666"/>
            <a:ext cx="2036088" cy="1200329"/>
          </a:xfrm>
          <a:prstGeom prst="rect">
            <a:avLst/>
          </a:prstGeom>
          <a:noFill/>
        </p:spPr>
        <p:txBody>
          <a:bodyPr wrap="square" rtlCol="0">
            <a:spAutoFit/>
          </a:bodyPr>
          <a:lstStyle/>
          <a:p>
            <a:pPr algn="ctr"/>
            <a:r>
              <a:rPr lang="en-GB" sz="2400" dirty="0">
                <a:latin typeface="Comic Sans MS" panose="030F0702030302020204" pitchFamily="66" charset="0"/>
              </a:rPr>
              <a:t>More likely to be excluded </a:t>
            </a:r>
          </a:p>
        </p:txBody>
      </p:sp>
      <p:pic>
        <p:nvPicPr>
          <p:cNvPr id="7" name="Picture 6">
            <a:extLst>
              <a:ext uri="{FF2B5EF4-FFF2-40B4-BE49-F238E27FC236}">
                <a16:creationId xmlns:a16="http://schemas.microsoft.com/office/drawing/2014/main" xmlns="" id="{8F496859-BB7D-425D-97CD-92B29977323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2675" t="5400" r="13816" b="6007"/>
          <a:stretch/>
        </p:blipFill>
        <p:spPr>
          <a:xfrm rot="21255521">
            <a:off x="179898" y="2641427"/>
            <a:ext cx="2923318" cy="1726517"/>
          </a:xfrm>
          <a:prstGeom prst="rect">
            <a:avLst/>
          </a:prstGeom>
        </p:spPr>
      </p:pic>
      <p:sp>
        <p:nvSpPr>
          <p:cNvPr id="8" name="TextBox 7">
            <a:extLst>
              <a:ext uri="{FF2B5EF4-FFF2-40B4-BE49-F238E27FC236}">
                <a16:creationId xmlns:a16="http://schemas.microsoft.com/office/drawing/2014/main" xmlns="" id="{2FC3F159-48E2-4AE2-A437-EA86F8C99018}"/>
              </a:ext>
            </a:extLst>
          </p:cNvPr>
          <p:cNvSpPr txBox="1"/>
          <p:nvPr/>
        </p:nvSpPr>
        <p:spPr>
          <a:xfrm rot="21034428">
            <a:off x="555421" y="3291525"/>
            <a:ext cx="2189945" cy="461665"/>
          </a:xfrm>
          <a:prstGeom prst="rect">
            <a:avLst/>
          </a:prstGeom>
          <a:noFill/>
        </p:spPr>
        <p:txBody>
          <a:bodyPr wrap="square" rtlCol="0">
            <a:spAutoFit/>
          </a:bodyPr>
          <a:lstStyle/>
          <a:p>
            <a:pPr algn="ctr"/>
            <a:r>
              <a:rPr lang="en-GB" sz="2400" dirty="0" err="1">
                <a:latin typeface="Comic Sans MS" panose="030F0702030302020204" pitchFamily="66" charset="0"/>
              </a:rPr>
              <a:t>Adultification</a:t>
            </a:r>
            <a:r>
              <a:rPr lang="en-GB" sz="2400" dirty="0">
                <a:latin typeface="Comic Sans MS" panose="030F0702030302020204" pitchFamily="66" charset="0"/>
              </a:rPr>
              <a:t> </a:t>
            </a:r>
          </a:p>
        </p:txBody>
      </p:sp>
      <p:sp>
        <p:nvSpPr>
          <p:cNvPr id="39" name="TextBox 38">
            <a:extLst>
              <a:ext uri="{FF2B5EF4-FFF2-40B4-BE49-F238E27FC236}">
                <a16:creationId xmlns:a16="http://schemas.microsoft.com/office/drawing/2014/main" xmlns="" id="{0C16DD67-763C-49F4-9DAF-43FF6E984220}"/>
              </a:ext>
            </a:extLst>
          </p:cNvPr>
          <p:cNvSpPr txBox="1"/>
          <p:nvPr/>
        </p:nvSpPr>
        <p:spPr>
          <a:xfrm rot="995064">
            <a:off x="6276954" y="1237398"/>
            <a:ext cx="1800157" cy="461665"/>
          </a:xfrm>
          <a:prstGeom prst="rect">
            <a:avLst/>
          </a:prstGeom>
          <a:noFill/>
        </p:spPr>
        <p:txBody>
          <a:bodyPr wrap="square">
            <a:spAutoFit/>
          </a:bodyPr>
          <a:lstStyle/>
          <a:p>
            <a:r>
              <a:rPr lang="en-GB" sz="2400" dirty="0">
                <a:latin typeface="Comic Sans MS" panose="030F0702030302020204" pitchFamily="66" charset="0"/>
              </a:rPr>
              <a:t>Thresholds</a:t>
            </a:r>
            <a:endParaRPr lang="en-GB" sz="2400" dirty="0"/>
          </a:p>
        </p:txBody>
      </p:sp>
    </p:spTree>
    <p:extLst>
      <p:ext uri="{BB962C8B-B14F-4D97-AF65-F5344CB8AC3E}">
        <p14:creationId xmlns:p14="http://schemas.microsoft.com/office/powerpoint/2010/main" val="727391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457200" y="457200"/>
            <a:ext cx="6329379" cy="553998"/>
          </a:xfrm>
          <a:prstGeom prst="rect">
            <a:avLst/>
          </a:prstGeom>
          <a:noFill/>
          <a:ln w="9525">
            <a:noFill/>
            <a:miter lim="800000"/>
            <a:headEnd/>
            <a:tailEnd/>
          </a:ln>
        </p:spPr>
        <p:txBody>
          <a:bodyPr wrap="square" lIns="0" tIns="0" rIns="0" bIns="0">
            <a:spAutoFit/>
          </a:bodyPr>
          <a:lstStyle/>
          <a:p>
            <a:r>
              <a:rPr lang="en-US" sz="3600" dirty="0">
                <a:solidFill>
                  <a:srgbClr val="9BBB59">
                    <a:lumMod val="75000"/>
                  </a:srgbClr>
                </a:solidFill>
                <a:latin typeface="Verdana" pitchFamily="34" charset="0"/>
              </a:rPr>
              <a:t>Safeguarding – a definition</a:t>
            </a:r>
          </a:p>
        </p:txBody>
      </p:sp>
      <p:sp>
        <p:nvSpPr>
          <p:cNvPr id="4101" name="Rectangle 1"/>
          <p:cNvSpPr>
            <a:spLocks noChangeArrowheads="1"/>
          </p:cNvSpPr>
          <p:nvPr/>
        </p:nvSpPr>
        <p:spPr bwMode="auto">
          <a:xfrm>
            <a:off x="539552" y="1484784"/>
            <a:ext cx="7143800" cy="4093428"/>
          </a:xfrm>
          <a:prstGeom prst="rect">
            <a:avLst/>
          </a:prstGeom>
          <a:noFill/>
          <a:ln w="9525">
            <a:noFill/>
            <a:miter lim="800000"/>
            <a:headEnd/>
            <a:tailEnd/>
          </a:ln>
        </p:spPr>
        <p:txBody>
          <a:bodyPr wrap="square">
            <a:spAutoFit/>
          </a:bodyPr>
          <a:lstStyle/>
          <a:p>
            <a:pPr>
              <a:spcAft>
                <a:spcPts val="600"/>
              </a:spcAft>
            </a:pPr>
            <a:r>
              <a:rPr lang="en-GB" sz="2400" dirty="0">
                <a:solidFill>
                  <a:prstClr val="black"/>
                </a:solidFill>
                <a:latin typeface="Arial" charset="0"/>
                <a:cs typeface="Arial" pitchFamily="34" charset="0"/>
              </a:rPr>
              <a:t>KCSIE</a:t>
            </a:r>
            <a:r>
              <a:rPr lang="en-GB" sz="2400" dirty="0">
                <a:solidFill>
                  <a:prstClr val="black"/>
                </a:solidFill>
                <a:latin typeface="Arial" pitchFamily="34" charset="0"/>
                <a:cs typeface="Arial" pitchFamily="34" charset="0"/>
              </a:rPr>
              <a:t> (DfE 2020)  says that safeguarding and promoting the welfare of children is:</a:t>
            </a:r>
          </a:p>
          <a:p>
            <a:pPr marL="342900" indent="-342900">
              <a:spcAft>
                <a:spcPts val="600"/>
              </a:spcAft>
              <a:buFont typeface="Arial" pitchFamily="34" charset="0"/>
              <a:buChar char="•"/>
            </a:pPr>
            <a:r>
              <a:rPr lang="en-GB" sz="2400" dirty="0">
                <a:solidFill>
                  <a:prstClr val="black"/>
                </a:solidFill>
                <a:latin typeface="Arial" pitchFamily="34" charset="0"/>
                <a:cs typeface="Arial" pitchFamily="34" charset="0"/>
              </a:rPr>
              <a:t>Protecting children from maltreatment;</a:t>
            </a:r>
          </a:p>
          <a:p>
            <a:pPr marL="342900" indent="-342900">
              <a:spcAft>
                <a:spcPts val="600"/>
              </a:spcAft>
              <a:buFont typeface="Arial" pitchFamily="34" charset="0"/>
              <a:buChar char="•"/>
            </a:pPr>
            <a:r>
              <a:rPr lang="en-GB" sz="2400" dirty="0">
                <a:solidFill>
                  <a:prstClr val="black"/>
                </a:solidFill>
                <a:latin typeface="Arial" pitchFamily="34" charset="0"/>
                <a:cs typeface="Arial" pitchFamily="34" charset="0"/>
              </a:rPr>
              <a:t>Preventing impairment of </a:t>
            </a:r>
            <a:r>
              <a:rPr lang="en-GB" sz="2400" dirty="0">
                <a:solidFill>
                  <a:srgbClr val="0070C0"/>
                </a:solidFill>
                <a:latin typeface="Arial" pitchFamily="34" charset="0"/>
                <a:cs typeface="Arial" pitchFamily="34" charset="0"/>
              </a:rPr>
              <a:t>mental and physical</a:t>
            </a:r>
            <a:r>
              <a:rPr lang="en-GB" sz="2400" dirty="0">
                <a:solidFill>
                  <a:prstClr val="black"/>
                </a:solidFill>
                <a:latin typeface="Arial" pitchFamily="34" charset="0"/>
                <a:cs typeface="Arial" pitchFamily="34" charset="0"/>
              </a:rPr>
              <a:t> health or development;</a:t>
            </a:r>
          </a:p>
          <a:p>
            <a:pPr marL="342900" indent="-342900">
              <a:spcAft>
                <a:spcPts val="600"/>
              </a:spcAft>
              <a:buFont typeface="Arial" pitchFamily="34" charset="0"/>
              <a:buChar char="•"/>
            </a:pPr>
            <a:r>
              <a:rPr lang="en-GB" sz="2400" dirty="0">
                <a:solidFill>
                  <a:prstClr val="black"/>
                </a:solidFill>
                <a:latin typeface="Arial" pitchFamily="34" charset="0"/>
                <a:cs typeface="Arial" pitchFamily="34" charset="0"/>
              </a:rPr>
              <a:t>Ensuring that children grow up in circumstances consistent with the provision of safe and effective care; and</a:t>
            </a:r>
          </a:p>
          <a:p>
            <a:pPr marL="342900" indent="-342900">
              <a:spcAft>
                <a:spcPts val="600"/>
              </a:spcAft>
              <a:buFont typeface="Arial" pitchFamily="34" charset="0"/>
              <a:buChar char="•"/>
            </a:pPr>
            <a:r>
              <a:rPr lang="en-GB" sz="2400" dirty="0">
                <a:solidFill>
                  <a:prstClr val="black"/>
                </a:solidFill>
                <a:latin typeface="Arial" pitchFamily="34" charset="0"/>
                <a:cs typeface="Arial" pitchFamily="34" charset="0"/>
              </a:rPr>
              <a:t>Taking action to enable all children to have the best outcomes</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9796" y="5229200"/>
            <a:ext cx="1491550" cy="159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39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457200" y="457200"/>
            <a:ext cx="7715200" cy="553998"/>
          </a:xfrm>
          <a:prstGeom prst="rect">
            <a:avLst/>
          </a:prstGeom>
          <a:noFill/>
          <a:ln w="9525">
            <a:noFill/>
            <a:miter lim="800000"/>
            <a:headEnd/>
            <a:tailEnd/>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9BBB59">
                    <a:lumMod val="75000"/>
                  </a:srgbClr>
                </a:solidFill>
                <a:effectLst/>
                <a:uLnTx/>
                <a:uFillTx/>
                <a:latin typeface="Verdana" pitchFamily="34" charset="0"/>
                <a:ea typeface="+mn-ea"/>
                <a:cs typeface="+mn-cs"/>
              </a:rPr>
              <a:t>Ofsted</a:t>
            </a:r>
            <a:r>
              <a:rPr kumimoji="0" lang="en-US" sz="3600" b="0" i="0" u="none" strike="noStrike" kern="1200" cap="none" spc="0" normalizeH="0" baseline="0" noProof="0" dirty="0">
                <a:ln>
                  <a:noFill/>
                </a:ln>
                <a:solidFill>
                  <a:srgbClr val="9BBB59">
                    <a:lumMod val="75000"/>
                  </a:srgbClr>
                </a:solidFill>
                <a:effectLst/>
                <a:uLnTx/>
                <a:uFillTx/>
                <a:latin typeface="Verdana" pitchFamily="34" charset="0"/>
                <a:ea typeface="+mn-ea"/>
                <a:cs typeface="+mn-cs"/>
              </a:rPr>
              <a:t> on safeguarding</a:t>
            </a:r>
          </a:p>
        </p:txBody>
      </p:sp>
      <p:sp>
        <p:nvSpPr>
          <p:cNvPr id="4101" name="Rectangle 1"/>
          <p:cNvSpPr>
            <a:spLocks noChangeArrowheads="1"/>
          </p:cNvSpPr>
          <p:nvPr/>
        </p:nvSpPr>
        <p:spPr bwMode="auto">
          <a:xfrm>
            <a:off x="460930" y="1196752"/>
            <a:ext cx="8287533" cy="5478423"/>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prstClr val="black"/>
                </a:solidFill>
                <a:effectLst/>
                <a:uLnTx/>
                <a:uFillTx/>
                <a:latin typeface="Calibri"/>
                <a:ea typeface="+mn-ea"/>
                <a:cs typeface="+mn-cs"/>
              </a:rPr>
              <a:t>“</a:t>
            </a:r>
            <a:r>
              <a:rPr kumimoji="0" lang="en-GB" sz="2200" b="0" i="0" u="none" strike="noStrike" kern="1200" cap="none" spc="0" normalizeH="0" baseline="0" noProof="0" dirty="0">
                <a:ln>
                  <a:noFill/>
                </a:ln>
                <a:solidFill>
                  <a:prstClr val="black"/>
                </a:solidFill>
                <a:effectLst/>
                <a:uLnTx/>
                <a:uFillTx/>
                <a:latin typeface="Calibri"/>
                <a:ea typeface="+mn-ea"/>
                <a:cs typeface="+mn-cs"/>
              </a:rPr>
              <a:t>Safeguarding is not just about protecting children, </a:t>
            </a:r>
            <a:r>
              <a:rPr kumimoji="0" lang="en-GB" sz="2200" b="0" i="0" u="none" strike="noStrike" kern="1200" cap="none" spc="0" normalizeH="0" baseline="0" noProof="0" dirty="0">
                <a:ln>
                  <a:noFill/>
                </a:ln>
                <a:solidFill>
                  <a:srgbClr val="0070C0"/>
                </a:solidFill>
                <a:effectLst/>
                <a:uLnTx/>
                <a:uFillTx/>
                <a:latin typeface="Calibri"/>
                <a:ea typeface="+mn-ea"/>
                <a:cs typeface="+mn-cs"/>
              </a:rPr>
              <a:t>learners and vulnerable adults </a:t>
            </a:r>
            <a:r>
              <a:rPr kumimoji="0" lang="en-GB" sz="2200" b="0" i="0" u="none" strike="noStrike" kern="1200" cap="none" spc="0" normalizeH="0" baseline="0" noProof="0" dirty="0">
                <a:ln>
                  <a:noFill/>
                </a:ln>
                <a:solidFill>
                  <a:prstClr val="black"/>
                </a:solidFill>
                <a:effectLst/>
                <a:uLnTx/>
                <a:uFillTx/>
                <a:latin typeface="Calibri"/>
                <a:ea typeface="+mn-ea"/>
                <a:cs typeface="+mn-cs"/>
              </a:rPr>
              <a:t>from deliberate harm</a:t>
            </a:r>
            <a:r>
              <a:rPr kumimoji="0" lang="en-GB" sz="2200" b="0" i="0" u="none" strike="noStrike" kern="1200" cap="none" spc="0" normalizeH="0" baseline="0" noProof="0" dirty="0">
                <a:ln>
                  <a:noFill/>
                </a:ln>
                <a:solidFill>
                  <a:srgbClr val="0070C0"/>
                </a:solidFill>
                <a:effectLst/>
                <a:uLnTx/>
                <a:uFillTx/>
                <a:latin typeface="Calibri"/>
                <a:ea typeface="+mn-ea"/>
                <a:cs typeface="+mn-cs"/>
              </a:rPr>
              <a:t>, neglect and failure to act</a:t>
            </a:r>
            <a:r>
              <a:rPr kumimoji="0" lang="en-GB" sz="2200" b="0" i="0" u="none" strike="noStrike" kern="1200" cap="none" spc="0" normalizeH="0" baseline="0" noProof="0" dirty="0">
                <a:ln>
                  <a:noFill/>
                </a:ln>
                <a:solidFill>
                  <a:prstClr val="black"/>
                </a:solidFill>
                <a:effectLst/>
                <a:uLnTx/>
                <a:uFillTx/>
                <a:latin typeface="Calibri"/>
                <a:ea typeface="+mn-ea"/>
                <a:cs typeface="+mn-cs"/>
              </a:rPr>
              <a:t>. It relates to broader aspects of </a:t>
            </a:r>
            <a:r>
              <a:rPr kumimoji="0" lang="en-GB" sz="2200" b="0" i="0" u="none" strike="noStrike" kern="1200" cap="none" spc="0" normalizeH="0" baseline="0" noProof="0" dirty="0">
                <a:ln>
                  <a:noFill/>
                </a:ln>
                <a:solidFill>
                  <a:srgbClr val="0070C0"/>
                </a:solidFill>
                <a:effectLst/>
                <a:uLnTx/>
                <a:uFillTx/>
                <a:latin typeface="Calibri"/>
                <a:ea typeface="+mn-ea"/>
                <a:cs typeface="+mn-cs"/>
              </a:rPr>
              <a:t>care and </a:t>
            </a:r>
            <a:r>
              <a:rPr kumimoji="0" lang="en-GB" sz="2200" b="0" i="0" u="none" strike="noStrike" kern="1200" cap="none" spc="0" normalizeH="0" baseline="0" noProof="0" dirty="0">
                <a:ln>
                  <a:noFill/>
                </a:ln>
                <a:solidFill>
                  <a:prstClr val="black"/>
                </a:solidFill>
                <a:effectLst/>
                <a:uLnTx/>
                <a:uFillTx/>
                <a:latin typeface="Calibri"/>
                <a:ea typeface="+mn-ea"/>
                <a:cs typeface="+mn-cs"/>
              </a:rPr>
              <a:t>education, including: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children’s and learners’ health and safety and well-being, including their </a:t>
            </a:r>
            <a:r>
              <a:rPr kumimoji="0" lang="en-GB" sz="2200" b="0" i="0" u="none" strike="noStrike" kern="1200" cap="none" spc="0" normalizeH="0" baseline="0" noProof="0" dirty="0">
                <a:ln>
                  <a:noFill/>
                </a:ln>
                <a:solidFill>
                  <a:srgbClr val="0070C0"/>
                </a:solidFill>
                <a:effectLst/>
                <a:uLnTx/>
                <a:uFillTx/>
                <a:latin typeface="Calibri"/>
                <a:ea typeface="+mn-ea"/>
                <a:cs typeface="+mn-cs"/>
              </a:rPr>
              <a:t>mental health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meeting the needs of children who have special educational needs and/or disabilities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the use of reasonable force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meeting the needs of children and learners with medical conditions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providing first aid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educational visits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intimate care and emotional well-being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online safety and associated issues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70C0"/>
                </a:solidFill>
                <a:effectLst/>
                <a:uLnTx/>
                <a:uFillTx/>
                <a:latin typeface="Calibri"/>
                <a:ea typeface="+mn-ea"/>
                <a:cs typeface="+mn-cs"/>
              </a:rPr>
              <a:t>appropriate arrangements to ensure children’s and learners’ security, taking into account the local context</a:t>
            </a:r>
            <a:r>
              <a:rPr kumimoji="0" lang="en-GB" sz="2000" b="0" i="0" u="none" strike="noStrike" kern="1200" cap="none" spc="0" normalizeH="0" baseline="0" noProof="0" dirty="0">
                <a:ln>
                  <a:noFill/>
                </a:ln>
                <a:solidFill>
                  <a:prstClr val="black"/>
                </a:solidFill>
                <a:effectLst/>
                <a:uLnTx/>
                <a:uFillTx/>
                <a:latin typeface="Calibri"/>
                <a:ea typeface="+mn-ea"/>
                <a:cs typeface="+mn-cs"/>
              </a:rPr>
              <a:t/>
            </a:r>
            <a:br>
              <a:rPr kumimoji="0" lang="en-GB" sz="2000" b="0" i="0" u="none" strike="noStrike" kern="1200" cap="none" spc="0" normalizeH="0" baseline="0" noProof="0" dirty="0">
                <a:ln>
                  <a:noFill/>
                </a:ln>
                <a:solidFill>
                  <a:prstClr val="black"/>
                </a:solidFill>
                <a:effectLst/>
                <a:uLnTx/>
                <a:uFillTx/>
                <a:latin typeface="Calibri"/>
                <a:ea typeface="+mn-ea"/>
                <a:cs typeface="+mn-cs"/>
              </a:rPr>
            </a:br>
            <a:r>
              <a:rPr kumimoji="0" lang="en-GB"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6" name="Picture 5" descr="Logo main008.jpg"/>
          <p:cNvPicPr>
            <a:picLocks noChangeAspect="1"/>
          </p:cNvPicPr>
          <p:nvPr/>
        </p:nvPicPr>
        <p:blipFill>
          <a:blip r:embed="rId3" cstate="print"/>
          <a:stretch>
            <a:fillRect/>
          </a:stretch>
        </p:blipFill>
        <p:spPr>
          <a:xfrm>
            <a:off x="7715273" y="5286388"/>
            <a:ext cx="1265817" cy="1357322"/>
          </a:xfrm>
          <a:prstGeom prst="rect">
            <a:avLst/>
          </a:prstGeom>
        </p:spPr>
      </p:pic>
    </p:spTree>
    <p:extLst>
      <p:ext uri="{BB962C8B-B14F-4D97-AF65-F5344CB8AC3E}">
        <p14:creationId xmlns:p14="http://schemas.microsoft.com/office/powerpoint/2010/main" val="310939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94" y="1251331"/>
            <a:ext cx="8321475" cy="4997152"/>
          </a:xfrm>
        </p:spPr>
        <p:txBody>
          <a:bodyPr>
            <a:noAutofit/>
          </a:bodyPr>
          <a:lstStyle/>
          <a:p>
            <a:pPr lvl="1"/>
            <a:r>
              <a:rPr lang="en-GB" sz="2300" dirty="0">
                <a:latin typeface="Arial" panose="020B0604020202020204" pitchFamily="34" charset="0"/>
                <a:cs typeface="Arial" panose="020B0604020202020204" pitchFamily="34" charset="0"/>
              </a:rPr>
              <a:t>Be aware of the local criteria for action, including early help and their role in providing this</a:t>
            </a:r>
          </a:p>
          <a:p>
            <a:pPr lvl="1"/>
            <a:r>
              <a:rPr lang="en-GB" sz="2300" dirty="0">
                <a:latin typeface="Arial" panose="020B0604020202020204" pitchFamily="34" charset="0"/>
                <a:cs typeface="Arial" panose="020B0604020202020204" pitchFamily="34" charset="0"/>
              </a:rPr>
              <a:t>Be aware of the signs and indicators of abuse and neglect (as described in ‘what to do if … ‘ 2015)</a:t>
            </a:r>
          </a:p>
          <a:p>
            <a:pPr lvl="1"/>
            <a:r>
              <a:rPr lang="en-GB" sz="2300" dirty="0">
                <a:solidFill>
                  <a:srgbClr val="0070C0"/>
                </a:solidFill>
                <a:latin typeface="Arial" panose="020B0604020202020204" pitchFamily="34" charset="0"/>
                <a:cs typeface="Arial" panose="020B0604020202020204" pitchFamily="34" charset="0"/>
              </a:rPr>
              <a:t>Understand that mental health issues may be an indicator of abuse, neglect or wider safeguarding risks</a:t>
            </a:r>
          </a:p>
          <a:p>
            <a:pPr lvl="1"/>
            <a:r>
              <a:rPr lang="en-GB" sz="2300" dirty="0">
                <a:latin typeface="Arial" panose="020B0604020202020204" pitchFamily="34" charset="0"/>
                <a:cs typeface="Arial" panose="020B0604020202020204" pitchFamily="34" charset="0"/>
              </a:rPr>
              <a:t>Know what to do if a child tells them s/he is being abused, and never promise to keep it secret</a:t>
            </a:r>
          </a:p>
          <a:p>
            <a:pPr lvl="1"/>
            <a:r>
              <a:rPr lang="en-US" sz="2300" dirty="0">
                <a:solidFill>
                  <a:srgbClr val="0070C0"/>
                </a:solidFill>
                <a:latin typeface="Arial" charset="0"/>
              </a:rPr>
              <a:t>“All staff should be trained to manage a report”</a:t>
            </a:r>
            <a:endParaRPr lang="en-GB" sz="2300" dirty="0">
              <a:latin typeface="Arial" panose="020B0604020202020204" pitchFamily="34" charset="0"/>
              <a:cs typeface="Arial" panose="020B0604020202020204" pitchFamily="34" charset="0"/>
            </a:endParaRPr>
          </a:p>
          <a:p>
            <a:pPr lvl="1"/>
            <a:r>
              <a:rPr lang="en-GB" sz="2300" dirty="0">
                <a:solidFill>
                  <a:srgbClr val="0070C0"/>
                </a:solidFill>
                <a:latin typeface="Arial" panose="020B0604020202020204" pitchFamily="34" charset="0"/>
                <a:cs typeface="Arial" panose="020B0604020202020204" pitchFamily="34" charset="0"/>
              </a:rPr>
              <a:t>Be aware that children with a social worker may need additional pastoral / academic support</a:t>
            </a:r>
          </a:p>
          <a:p>
            <a:pPr lvl="1"/>
            <a:r>
              <a:rPr lang="en-GB" sz="2300" dirty="0">
                <a:latin typeface="Arial" panose="020B0604020202020204" pitchFamily="34" charset="0"/>
                <a:cs typeface="Arial" panose="020B0604020202020204" pitchFamily="34" charset="0"/>
              </a:rPr>
              <a:t>Know how to make a referral and understand that      they may be expected to contribute to any       assessment</a:t>
            </a:r>
          </a:p>
          <a:p>
            <a:pPr marL="457200" lvl="1" indent="0">
              <a:buNone/>
            </a:pPr>
            <a:endParaRPr lang="en-GB" sz="2400" dirty="0">
              <a:latin typeface="Arial" panose="020B0604020202020204" pitchFamily="34" charset="0"/>
              <a:cs typeface="Arial" panose="020B0604020202020204" pitchFamily="34" charset="0"/>
            </a:endParaRPr>
          </a:p>
        </p:txBody>
      </p:sp>
      <p:pic>
        <p:nvPicPr>
          <p:cNvPr id="5" name="Picture 5" descr="Logo main00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50" y="5286375"/>
            <a:ext cx="126523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xmlns="" id="{C4D51FC2-A8A4-48A9-BFE4-5DC7E9B8048F}"/>
              </a:ext>
            </a:extLst>
          </p:cNvPr>
          <p:cNvSpPr>
            <a:spLocks noGrp="1"/>
          </p:cNvSpPr>
          <p:nvPr>
            <p:ph type="title"/>
          </p:nvPr>
        </p:nvSpPr>
        <p:spPr>
          <a:xfrm>
            <a:off x="457200" y="274638"/>
            <a:ext cx="8229600" cy="994122"/>
          </a:xfrm>
        </p:spPr>
        <p:txBody>
          <a:bodyPr>
            <a:normAutofit/>
          </a:bodyPr>
          <a:lstStyle/>
          <a:p>
            <a:pPr algn="l"/>
            <a:r>
              <a:rPr lang="en-GB" sz="3600" dirty="0">
                <a:solidFill>
                  <a:srgbClr val="758358"/>
                </a:solidFill>
                <a:latin typeface="Verdana" panose="020B0604030504040204" pitchFamily="34" charset="0"/>
                <a:ea typeface="Verdana" panose="020B0604030504040204" pitchFamily="34" charset="0"/>
              </a:rPr>
              <a:t>All staff should … </a:t>
            </a:r>
          </a:p>
        </p:txBody>
      </p:sp>
    </p:spTree>
    <p:extLst>
      <p:ext uri="{BB962C8B-B14F-4D97-AF65-F5344CB8AC3E}">
        <p14:creationId xmlns:p14="http://schemas.microsoft.com/office/powerpoint/2010/main" val="40828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51520" y="474345"/>
            <a:ext cx="8523288" cy="553998"/>
          </a:xfrm>
          <a:prstGeom prst="rect">
            <a:avLst/>
          </a:prstGeom>
          <a:noFill/>
          <a:ln w="9525">
            <a:noFill/>
            <a:miter lim="800000"/>
            <a:headEnd/>
            <a:tailEnd/>
          </a:ln>
        </p:spPr>
        <p:txBody>
          <a:bodyPr wrap="square" lIns="0" tIns="0" rIns="0" bIns="0">
            <a:spAutoFit/>
          </a:bodyPr>
          <a:lstStyle/>
          <a:p>
            <a:pPr>
              <a:defRPr/>
            </a:pPr>
            <a:r>
              <a:rPr lang="en-US" sz="3600" dirty="0">
                <a:solidFill>
                  <a:srgbClr val="9BBB59">
                    <a:lumMod val="75000"/>
                  </a:srgbClr>
                </a:solidFill>
                <a:latin typeface="Verdana" pitchFamily="34" charset="0"/>
              </a:rPr>
              <a:t>Mental health &amp; wellbeing   </a:t>
            </a:r>
          </a:p>
        </p:txBody>
      </p:sp>
      <p:sp>
        <p:nvSpPr>
          <p:cNvPr id="4101" name="Rectangle 1"/>
          <p:cNvSpPr>
            <a:spLocks noChangeArrowheads="1"/>
          </p:cNvSpPr>
          <p:nvPr/>
        </p:nvSpPr>
        <p:spPr bwMode="auto">
          <a:xfrm>
            <a:off x="395536" y="1484784"/>
            <a:ext cx="7787208" cy="4154984"/>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“Staff are well placed to identify behaviour suggestive of a mental health problem or being at risk of developing one” </a:t>
            </a:r>
          </a:p>
          <a:p>
            <a:pPr marL="34290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All </a:t>
            </a:r>
            <a:r>
              <a:rPr lang="en-GB" sz="2400" dirty="0">
                <a:latin typeface="Arial" panose="020B0604020202020204" pitchFamily="34" charset="0"/>
                <a:cs typeface="Arial" panose="020B0604020202020204" pitchFamily="34" charset="0"/>
              </a:rPr>
              <a:t>staff should have an awareness of mental health problems as an indicator of abuse, neglect or exploitation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They should understand the lasting impact of abuse, neglect and ACEs on mental health, behaviour &amp; education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Where there is a safeguarding concern, follow the child protection procedure</a:t>
            </a:r>
          </a:p>
        </p:txBody>
      </p:sp>
      <p:pic>
        <p:nvPicPr>
          <p:cNvPr id="55300" name="Picture 5" descr="Logo main0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5286375"/>
            <a:ext cx="126523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401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4356</TotalTime>
  <Words>1253</Words>
  <Application>Microsoft Office PowerPoint</Application>
  <PresentationFormat>On-screen Show (4:3)</PresentationFormat>
  <Paragraphs>163</Paragraphs>
  <Slides>22</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ＭＳ Ｐゴシック</vt:lpstr>
      <vt:lpstr>Arial</vt:lpstr>
      <vt:lpstr>Calibri</vt:lpstr>
      <vt:lpstr>Comic Sans MS</vt:lpstr>
      <vt:lpstr>Verdana</vt:lpstr>
      <vt:lpstr>Wingdings 3</vt:lpstr>
      <vt:lpstr>Office Theme</vt:lpstr>
      <vt:lpstr>10_Office Theme</vt:lpstr>
      <vt:lpstr>  Safeguarding children with           SEMH needs   13th November 2020   www.carolyneyre.com       </vt:lpstr>
      <vt:lpstr>PowerPoint Presentation</vt:lpstr>
      <vt:lpstr>PowerPoint Presentation</vt:lpstr>
      <vt:lpstr>PowerPoint Presentation</vt:lpstr>
      <vt:lpstr>PowerPoint Presentation</vt:lpstr>
      <vt:lpstr>PowerPoint Presentation</vt:lpstr>
      <vt:lpstr>PowerPoint Presentation</vt:lpstr>
      <vt:lpstr>All staff should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Criteria for action </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Safeguarding Children &amp; Safer Recruitment?</dc:title>
  <dc:creator>Family</dc:creator>
  <cp:lastModifiedBy>Georgina Mutton</cp:lastModifiedBy>
  <cp:revision>265</cp:revision>
  <cp:lastPrinted>2020-03-08T22:00:12Z</cp:lastPrinted>
  <dcterms:created xsi:type="dcterms:W3CDTF">2011-09-29T16:15:32Z</dcterms:created>
  <dcterms:modified xsi:type="dcterms:W3CDTF">2020-11-13T15:00:28Z</dcterms:modified>
</cp:coreProperties>
</file>